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Merriweather" panose="00000500000000000000" pitchFamily="2"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4A55DC-41C2-44EE-A03E-82237FAB1362}">
  <a:tblStyle styleId="{B94A55DC-41C2-44EE-A03E-82237FAB13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56209" autoAdjust="0"/>
  </p:normalViewPr>
  <p:slideViewPr>
    <p:cSldViewPr snapToGrid="0">
      <p:cViewPr varScale="1">
        <p:scale>
          <a:sx n="61" d="100"/>
          <a:sy n="61" d="100"/>
        </p:scale>
        <p:origin x="2102" y="48"/>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presentation for research paper reproduction project, done for CS598 - Deep Learning for Healthcare, Spring 2023.</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216a72385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216a72385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go over the results of reproduction work.</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performance of main model could be replicated very closely. There was a slight improvement in F1-score, while still maintaining comparable precision and recall values.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216a72385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216a72385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Again with the ablation experiments, the reproduced models could achieve the similar results as obtained by original models.</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216a723854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216a723854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 addition to the models proposed by the original paper, an alternative model was created which uses CNN with attention mechanism. </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The intuition here is to replace Max Pooling layer in the CNN layer of the original model, with attention layer which allows weighted contribution of all groups of tokens, generated during convolution.</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216a723854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216a723854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Differences with respect to original model in the paper:</a:t>
            </a:r>
            <a:endParaRPr dirty="0"/>
          </a:p>
          <a:p>
            <a:pPr marL="457200" lvl="0" indent="-298450" algn="l" rtl="0">
              <a:spcBef>
                <a:spcPts val="0"/>
              </a:spcBef>
              <a:spcAft>
                <a:spcPts val="0"/>
              </a:spcAft>
              <a:buSzPts val="1100"/>
              <a:buChar char="-"/>
            </a:pPr>
            <a:r>
              <a:rPr lang="en" dirty="0"/>
              <a:t>No Doc2Vec component. Instead, we rely on contribution of the whole document by using attention weights.</a:t>
            </a:r>
            <a:endParaRPr dirty="0"/>
          </a:p>
          <a:p>
            <a:pPr marL="457200" lvl="0" indent="-298450" algn="l" rtl="0">
              <a:spcBef>
                <a:spcPts val="0"/>
              </a:spcBef>
              <a:spcAft>
                <a:spcPts val="0"/>
              </a:spcAft>
              <a:buSzPts val="1100"/>
              <a:buChar char="-"/>
            </a:pPr>
            <a:r>
              <a:rPr lang="en" dirty="0"/>
              <a:t>We replace 2D convolution with 1D convolution over words. Here we treat Word2Vec embedding dimensions as in-channels. This way we generate 696 temporal dimensions in output, which represent the hidden state. Attention weights vector per output label is then applied to these 696 hidden states to get the final embeddings.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These generated embeddings are further utilized in classification component.</a:t>
            </a:r>
            <a:endParaRPr dirty="0"/>
          </a:p>
          <a:p>
            <a:pPr marL="457200" lvl="0" indent="-298450" algn="l" rtl="0">
              <a:spcBef>
                <a:spcPts val="0"/>
              </a:spcBef>
              <a:spcAft>
                <a:spcPts val="0"/>
              </a:spcAft>
              <a:buSzPts val="1100"/>
              <a:buChar char="-"/>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216a723854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216a72385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This alternative model achieved a better performance by 5% compared to the originally proposed model, even with very limited tuning.</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16a723854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16a72385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 conclusion, this results of this paper were successfully reproduced, both for the main model and for a couple of ablations.</a:t>
            </a:r>
          </a:p>
          <a:p>
            <a:pPr marL="0" lvl="0" indent="0" algn="l" rtl="0">
              <a:spcBef>
                <a:spcPts val="0"/>
              </a:spcBef>
              <a:spcAft>
                <a:spcPts val="0"/>
              </a:spcAft>
              <a:buNone/>
            </a:pPr>
            <a:r>
              <a:rPr lang="en-IN" dirty="0"/>
              <a:t>In addition the experiments with alternate model provided valuable insights in the usefulness of attention mechanism in Deep learning.</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On the whole, this was a great hands-on and learning experience.</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216a723854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216a723854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215091936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215091936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original paper for this work, </a:t>
            </a:r>
            <a:r>
              <a:rPr lang="en-IN" dirty="0"/>
              <a:t>u</a:t>
            </a:r>
            <a:r>
              <a:rPr lang="en" dirty="0"/>
              <a:t>ndertaken by researchers primarily from central south university china, aims to automate ICD-9 codes extraction from patient discharge summary using DL methods: Doc2Vec and CNN.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2150919364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2150919364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researchers are motivated by the fact that ICD-9 codes are essential for billing and insurance claims, and their extraction is largely a manual effort which is error-prone, time-consuming, and requiring specialized knowledge.</a:t>
            </a:r>
          </a:p>
          <a:p>
            <a:pPr marL="0" lvl="0" indent="0" algn="l" rtl="0">
              <a:spcBef>
                <a:spcPts val="0"/>
              </a:spcBef>
              <a:spcAft>
                <a:spcPts val="0"/>
              </a:spcAft>
              <a:buNone/>
            </a:pPr>
            <a:r>
              <a:rPr lang="en" dirty="0"/>
              <a:t>As we can infer, ICD-9 coding system is not simply a one-to-one mapping of a symptom/disease to a code. It </a:t>
            </a:r>
            <a:r>
              <a:rPr lang="en" dirty="0">
                <a:solidFill>
                  <a:schemeClr val="dk1"/>
                </a:solidFill>
              </a:rPr>
              <a:t>combines a set of conditions to map to a specific code.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150919364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150919364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ADADAD"/>
              </a:buClr>
              <a:buSzPts val="1800"/>
              <a:buChar char="●"/>
            </a:pPr>
            <a:r>
              <a:rPr lang="en" sz="1800" dirty="0">
                <a:solidFill>
                  <a:srgbClr val="ADADAD"/>
                </a:solidFill>
              </a:rPr>
              <a:t>The novelty of this work is that the reserachers used CNN to capture local contextual features of a dcoument, and supplementing it with unsupervised Doc2Vec method to learn the global semantics of that document. </a:t>
            </a:r>
            <a:endParaRPr sz="1800" dirty="0">
              <a:solidFill>
                <a:srgbClr val="ADADAD"/>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16a72385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16a72385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authors claim that their proposed model outperforms the base ML-based models in terms of micro-averaged F1-score, by more than 13%.</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216a723854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216a72385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800" dirty="0">
                <a:solidFill>
                  <a:srgbClr val="ADADAD"/>
                </a:solidFill>
                <a:latin typeface="Montserrat"/>
                <a:ea typeface="Montserrat"/>
                <a:cs typeface="Montserrat"/>
                <a:sym typeface="Montserrat"/>
              </a:rPr>
              <a:t>They also claim that both CNN and D2V components are essential to the model, and its performance degrades if either of them is removed.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216a72385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216a72385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Lets look at the underlying architecture briefly.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At high level it consists of two components: Encoder, and Classifier.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Encoder </a:t>
            </a:r>
            <a:r>
              <a:rPr lang="en-IN" dirty="0"/>
              <a:t>is responsible for generating the document embeddings. It uses two parallel paths D2V and CNN to generate individual embeddings and concatenates them for final output.</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The Classifier is responsible to perform multi-label classification using these embeddings as input, where each label represents an ICD-9 code.</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dirty="0"/>
              <a:t>&gt; Encoder to generate document embeddings:</a:t>
            </a:r>
            <a:endParaRPr dirty="0"/>
          </a:p>
          <a:p>
            <a:pPr marL="0" lvl="0" indent="0" algn="l" rtl="0">
              <a:spcBef>
                <a:spcPts val="0"/>
              </a:spcBef>
              <a:spcAft>
                <a:spcPts val="0"/>
              </a:spcAft>
              <a:buClr>
                <a:schemeClr val="dk1"/>
              </a:buClr>
              <a:buSzPts val="1100"/>
              <a:buFont typeface="Arial"/>
              <a:buNone/>
            </a:pPr>
            <a:r>
              <a:rPr lang="en" dirty="0"/>
              <a:t>The function of this component is to generate effective fixed-length embedding for a given discharge summary document.This component consists of two ”logical” sub-components:</a:t>
            </a:r>
            <a:endParaRPr dirty="0"/>
          </a:p>
          <a:p>
            <a:pPr marL="0" lvl="0" indent="0" algn="l" rtl="0">
              <a:spcBef>
                <a:spcPts val="0"/>
              </a:spcBef>
              <a:spcAft>
                <a:spcPts val="0"/>
              </a:spcAft>
              <a:buClr>
                <a:schemeClr val="dk1"/>
              </a:buClr>
              <a:buSzPts val="1100"/>
              <a:buFont typeface="Arial"/>
              <a:buNone/>
            </a:pPr>
            <a:r>
              <a:rPr lang="en" dirty="0"/>
              <a:t>– D2V: This sub-component first trains (as preprocessing step) Doc2Vec model to learn input document vectors of length 128, in an unsupervised way. It then fine-tunes these vectors in a supervised way using:</a:t>
            </a:r>
            <a:endParaRPr dirty="0"/>
          </a:p>
          <a:p>
            <a:pPr marL="0" lvl="0" indent="457200" algn="l" rtl="0">
              <a:spcBef>
                <a:spcPts val="0"/>
              </a:spcBef>
              <a:spcAft>
                <a:spcPts val="0"/>
              </a:spcAft>
              <a:buClr>
                <a:schemeClr val="dk1"/>
              </a:buClr>
              <a:buSzPts val="1100"/>
              <a:buFont typeface="Arial"/>
              <a:buNone/>
            </a:pPr>
            <a:r>
              <a:rPr lang="en" dirty="0"/>
              <a:t>* Fully connected layer of 64 neurons, followed by a non-linear activation like ReLU (Rectified Linear Unit)</a:t>
            </a:r>
            <a:endParaRPr dirty="0"/>
          </a:p>
          <a:p>
            <a:pPr marL="0" lvl="0" indent="457200" algn="l" rtl="0">
              <a:spcBef>
                <a:spcPts val="0"/>
              </a:spcBef>
              <a:spcAft>
                <a:spcPts val="0"/>
              </a:spcAft>
              <a:buClr>
                <a:schemeClr val="dk1"/>
              </a:buClr>
              <a:buSzPts val="1100"/>
              <a:buFont typeface="Arial"/>
              <a:buNone/>
            </a:pPr>
            <a:r>
              <a:rPr lang="en" dirty="0"/>
              <a:t>* Dropout layer which regularizes the output of fully-connected layer by stochastically dropping different dimensions of the output vector.</a:t>
            </a:r>
            <a:endParaRPr dirty="0"/>
          </a:p>
          <a:p>
            <a:pPr marL="0" lvl="0" indent="0" algn="l" rtl="0">
              <a:spcBef>
                <a:spcPts val="0"/>
              </a:spcBef>
              <a:spcAft>
                <a:spcPts val="0"/>
              </a:spcAft>
              <a:buNone/>
            </a:pPr>
            <a:r>
              <a:rPr lang="en" dirty="0"/>
              <a:t>– CNN: This sub-component trains a Word2Vec model as pre-processing step to build word vectors (of size 100) for the whole vocabulary of the collective corpus of documents. For each document, all the vectors corresponding to the contained words, are ”stacked” as a matrix, to represent the given document. Batches of these document matrices are used as input to the CNN subcomponent. This sub-component actually comprises of 3 single-layer multi-channel CNN models. Three CNN models correspond to 3 kernel sizes of 3 (x 100), 4 (x 100), and 5 (x 100), with 64 output channels each. 2D CNN layer in each model is followed by a MaxPool layer to perform temporal pooling. The outputs of each of these CNN models are concatenated to generate the output vector per document of size 192 (3 models * 64 channels each). The output vectors from the two subcomponents (D2V and CNN) are concatenated to produce the final vector for each document in the batch. Ths final vector size is 256</a:t>
            </a:r>
            <a:endParaRPr dirty="0"/>
          </a:p>
          <a:p>
            <a:pPr marL="0" lvl="0" indent="0" algn="l" rtl="0">
              <a:spcBef>
                <a:spcPts val="0"/>
              </a:spcBef>
              <a:spcAft>
                <a:spcPts val="0"/>
              </a:spcAft>
              <a:buNone/>
            </a:pPr>
            <a:r>
              <a:rPr lang="en" dirty="0"/>
              <a:t>(64 from DNN + 192 from CNN).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&gt; Classifier to perform multi-label classification of ICD-9 codes. This component consists of a fully connected layer with sigmoid activation: This layer generates the final output of size 6984 (total number of ICD-9 codes). Each dimension (representing an ICD-9 code) is assigned a probability by sigmoid activation.</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216a7238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216a7238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MIMIC-3 data was used, to perform training and validation. Here we are dealing with DIAGNOSES and NOTEEVENTS datasets.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distribution of these 6984 ICD-9 codes across documents is heavily skewed, with the top 105 codes making up 50 percent of the total codes occurring across documents.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216a723854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216a72385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1.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hyperlink" Target="https://arxiv.org/abs/1711.04075" TargetMode="External"/><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000" dirty="0">
                <a:solidFill>
                  <a:srgbClr val="FF0000"/>
                </a:solidFill>
                <a:latin typeface="Montserrat"/>
                <a:ea typeface="Montserrat"/>
                <a:cs typeface="Montserrat"/>
                <a:sym typeface="Montserrat"/>
              </a:rPr>
              <a:t>CS598 - DL4H Project, Spring 23</a:t>
            </a:r>
            <a:endParaRPr sz="4000" dirty="0">
              <a:solidFill>
                <a:srgbClr val="FF0000"/>
              </a:solidFill>
              <a:latin typeface="Montserrat"/>
              <a:ea typeface="Montserrat"/>
              <a:cs typeface="Montserrat"/>
              <a:sym typeface="Montserrat"/>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latin typeface="Montserrat"/>
                <a:ea typeface="Montserrat"/>
                <a:cs typeface="Montserrat"/>
                <a:sym typeface="Montserrat"/>
              </a:rPr>
              <a:t>Manu Vinod Shesha</a:t>
            </a:r>
            <a:endParaRPr dirty="0">
              <a:latin typeface="Montserrat"/>
              <a:ea typeface="Montserrat"/>
              <a:cs typeface="Montserrat"/>
              <a:sym typeface="Montserrat"/>
            </a:endParaRPr>
          </a:p>
        </p:txBody>
      </p:sp>
      <p:pic>
        <p:nvPicPr>
          <p:cNvPr id="3" name="Audio 2">
            <a:hlinkClick r:id="" action="ppaction://media"/>
            <a:extLst>
              <a:ext uri="{FF2B5EF4-FFF2-40B4-BE49-F238E27FC236}">
                <a16:creationId xmlns:a16="http://schemas.microsoft.com/office/drawing/2014/main" id="{EDD13493-EEA9-1D9D-CB1F-EA963ABAEE2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83"/>
    </mc:Choice>
    <mc:Fallback xmlns="">
      <p:transition spd="slow" advTm="1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a:t>
            </a:r>
            <a:endParaRPr dirty="0">
              <a:solidFill>
                <a:srgbClr val="FF0000"/>
              </a:solidFill>
              <a:latin typeface="Montserrat"/>
              <a:ea typeface="Montserrat"/>
              <a:cs typeface="Montserrat"/>
              <a:sym typeface="Montserrat"/>
            </a:endParaRPr>
          </a:p>
        </p:txBody>
      </p:sp>
      <p:sp>
        <p:nvSpPr>
          <p:cNvPr id="119" name="Google Shape;119;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latin typeface="Montserrat"/>
                <a:ea typeface="Montserrat"/>
                <a:cs typeface="Montserrat"/>
                <a:sym typeface="Montserrat"/>
              </a:rPr>
              <a:t>Results for the main model</a:t>
            </a:r>
            <a:endParaRPr b="1" dirty="0">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dirty="0">
                <a:latin typeface="Montserrat"/>
                <a:ea typeface="Montserrat"/>
                <a:cs typeface="Montserrat"/>
                <a:sym typeface="Montserrat"/>
              </a:rPr>
              <a:t>Sightly better micro-averaged F1-score than authors’ model</a:t>
            </a:r>
            <a:endParaRPr dirty="0">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dirty="0">
                <a:latin typeface="Montserrat"/>
                <a:ea typeface="Montserrat"/>
                <a:cs typeface="Montserrat"/>
                <a:sym typeface="Montserrat"/>
              </a:rPr>
              <a:t>Comparable Precision and Recall</a:t>
            </a:r>
            <a:endParaRPr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graphicFrame>
        <p:nvGraphicFramePr>
          <p:cNvPr id="120" name="Google Shape;120;p22"/>
          <p:cNvGraphicFramePr/>
          <p:nvPr/>
        </p:nvGraphicFramePr>
        <p:xfrm>
          <a:off x="497775" y="2969325"/>
          <a:ext cx="6665025" cy="1188630"/>
        </p:xfrm>
        <a:graphic>
          <a:graphicData uri="http://schemas.openxmlformats.org/drawingml/2006/table">
            <a:tbl>
              <a:tblPr>
                <a:noFill/>
                <a:tableStyleId>{B94A55DC-41C2-44EE-A03E-82237FAB1362}</a:tableStyleId>
              </a:tblPr>
              <a:tblGrid>
                <a:gridCol w="1981200">
                  <a:extLst>
                    <a:ext uri="{9D8B030D-6E8A-4147-A177-3AD203B41FA5}">
                      <a16:colId xmlns:a16="http://schemas.microsoft.com/office/drawing/2014/main" val="20000"/>
                    </a:ext>
                  </a:extLst>
                </a:gridCol>
                <a:gridCol w="1638300">
                  <a:extLst>
                    <a:ext uri="{9D8B030D-6E8A-4147-A177-3AD203B41FA5}">
                      <a16:colId xmlns:a16="http://schemas.microsoft.com/office/drawing/2014/main" val="20001"/>
                    </a:ext>
                  </a:extLst>
                </a:gridCol>
                <a:gridCol w="1578650">
                  <a:extLst>
                    <a:ext uri="{9D8B030D-6E8A-4147-A177-3AD203B41FA5}">
                      <a16:colId xmlns:a16="http://schemas.microsoft.com/office/drawing/2014/main" val="20002"/>
                    </a:ext>
                  </a:extLst>
                </a:gridCol>
                <a:gridCol w="1466875">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Model</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Original 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0.486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0.351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0.408</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Reproduced Model</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0.482</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0.358</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0.411</a:t>
                      </a:r>
                      <a:endParaRPr b="1" dirty="0">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bl>
          </a:graphicData>
        </a:graphic>
      </p:graphicFrame>
      <p:pic>
        <p:nvPicPr>
          <p:cNvPr id="3" name="Audio 2">
            <a:hlinkClick r:id="" action="ppaction://media"/>
            <a:extLst>
              <a:ext uri="{FF2B5EF4-FFF2-40B4-BE49-F238E27FC236}">
                <a16:creationId xmlns:a16="http://schemas.microsoft.com/office/drawing/2014/main" id="{56975490-481B-E225-C25F-BDDC91FFB0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7795"/>
    </mc:Choice>
    <mc:Fallback>
      <p:transition spd="slow" advTm="17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a:t>
            </a:r>
            <a:endParaRPr dirty="0">
              <a:solidFill>
                <a:srgbClr val="FF0000"/>
              </a:solidFill>
              <a:latin typeface="Montserrat"/>
              <a:ea typeface="Montserrat"/>
              <a:cs typeface="Montserrat"/>
              <a:sym typeface="Montserrat"/>
            </a:endParaRPr>
          </a:p>
        </p:txBody>
      </p:sp>
      <p:sp>
        <p:nvSpPr>
          <p:cNvPr id="126" name="Google Shape;12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latin typeface="Montserrat"/>
                <a:ea typeface="Montserrat"/>
                <a:cs typeface="Montserrat"/>
                <a:sym typeface="Montserrat"/>
              </a:rPr>
              <a:t>Results for the ablation experiments</a:t>
            </a:r>
            <a:endParaRPr b="1">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Comparable results with original work for model without CNN and model without D2V</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1200"/>
              </a:spcAft>
              <a:buNone/>
            </a:pPr>
            <a:endParaRPr/>
          </a:p>
        </p:txBody>
      </p:sp>
      <p:graphicFrame>
        <p:nvGraphicFramePr>
          <p:cNvPr id="127" name="Google Shape;127;p23"/>
          <p:cNvGraphicFramePr/>
          <p:nvPr/>
        </p:nvGraphicFramePr>
        <p:xfrm>
          <a:off x="795950" y="2499700"/>
          <a:ext cx="7239000" cy="1981050"/>
        </p:xfrm>
        <a:graphic>
          <a:graphicData uri="http://schemas.openxmlformats.org/drawingml/2006/table">
            <a:tbl>
              <a:tblPr>
                <a:noFill/>
                <a:tableStyleId>{B94A55DC-41C2-44EE-A03E-82237FAB1362}</a:tableStyleId>
              </a:tblPr>
              <a:tblGrid>
                <a:gridCol w="2294250">
                  <a:extLst>
                    <a:ext uri="{9D8B030D-6E8A-4147-A177-3AD203B41FA5}">
                      <a16:colId xmlns:a16="http://schemas.microsoft.com/office/drawing/2014/main" val="20000"/>
                    </a:ext>
                  </a:extLst>
                </a:gridCol>
                <a:gridCol w="1742700">
                  <a:extLst>
                    <a:ext uri="{9D8B030D-6E8A-4147-A177-3AD203B41FA5}">
                      <a16:colId xmlns:a16="http://schemas.microsoft.com/office/drawing/2014/main" val="20001"/>
                    </a:ext>
                  </a:extLst>
                </a:gridCol>
                <a:gridCol w="1705400">
                  <a:extLst>
                    <a:ext uri="{9D8B030D-6E8A-4147-A177-3AD203B41FA5}">
                      <a16:colId xmlns:a16="http://schemas.microsoft.com/office/drawing/2014/main" val="20002"/>
                    </a:ext>
                  </a:extLst>
                </a:gridCol>
                <a:gridCol w="14966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Only-D2V original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0.375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0.261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0.308</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Only-D2V reproduced</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0.362</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0.257</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0.300</a:t>
                      </a:r>
                      <a:endParaRPr b="1">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Only-CNN original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0.440</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0.366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0.399</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Only-CNN reproduced</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0.467</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0.350</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0.400</a:t>
                      </a:r>
                      <a:endParaRPr b="1">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bl>
          </a:graphicData>
        </a:graphic>
      </p:graphicFrame>
      <p:pic>
        <p:nvPicPr>
          <p:cNvPr id="3" name="Audio 2">
            <a:hlinkClick r:id="" action="ppaction://media"/>
            <a:extLst>
              <a:ext uri="{FF2B5EF4-FFF2-40B4-BE49-F238E27FC236}">
                <a16:creationId xmlns:a16="http://schemas.microsoft.com/office/drawing/2014/main" id="{D96EF1F9-4DA4-5A12-0936-4335F5F5875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2748"/>
    </mc:Choice>
    <mc:Fallback>
      <p:transition spd="slow" advTm="12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Additional Experiments</a:t>
            </a:r>
            <a:endParaRPr dirty="0">
              <a:solidFill>
                <a:srgbClr val="FF0000"/>
              </a:solidFill>
              <a:latin typeface="Montserrat"/>
              <a:ea typeface="Montserrat"/>
              <a:cs typeface="Montserrat"/>
              <a:sym typeface="Montserrat"/>
            </a:endParaRPr>
          </a:p>
        </p:txBody>
      </p:sp>
      <p:sp>
        <p:nvSpPr>
          <p:cNvPr id="133" name="Google Shape;133;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a:ea typeface="Montserrat"/>
                <a:cs typeface="Montserrat"/>
                <a:sym typeface="Montserrat"/>
              </a:rPr>
              <a:t>DL model using CNN with Attention. </a:t>
            </a:r>
            <a:endParaRPr>
              <a:latin typeface="Montserrat"/>
              <a:ea typeface="Montserrat"/>
              <a:cs typeface="Montserrat"/>
              <a:sym typeface="Montserrat"/>
            </a:endParaRPr>
          </a:p>
          <a:p>
            <a:pPr marL="0" lvl="0" indent="0" algn="l" rtl="0">
              <a:spcBef>
                <a:spcPts val="1200"/>
              </a:spcBef>
              <a:spcAft>
                <a:spcPts val="0"/>
              </a:spcAft>
              <a:buNone/>
            </a:pPr>
            <a:r>
              <a:rPr lang="en">
                <a:latin typeface="Montserrat"/>
                <a:ea typeface="Montserrat"/>
                <a:cs typeface="Montserrat"/>
                <a:sym typeface="Montserrat"/>
              </a:rPr>
              <a:t>Intuition:</a:t>
            </a: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The originally proposed model uses Convolution with Max Pooling.</a:t>
            </a:r>
            <a:endParaRPr>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Ignores contribution of all group of tokens except the one with max value.</a:t>
            </a:r>
            <a:endParaRPr>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We may be able to do better by adding the weighted contribution of all groups of tokens (generated by convolution).</a:t>
            </a:r>
            <a:endParaRPr>
              <a:latin typeface="Montserrat"/>
              <a:ea typeface="Montserrat"/>
              <a:cs typeface="Montserrat"/>
              <a:sym typeface="Montserrat"/>
            </a:endParaRPr>
          </a:p>
        </p:txBody>
      </p:sp>
      <p:pic>
        <p:nvPicPr>
          <p:cNvPr id="7" name="Audio 6">
            <a:hlinkClick r:id="" action="ppaction://media"/>
            <a:extLst>
              <a:ext uri="{FF2B5EF4-FFF2-40B4-BE49-F238E27FC236}">
                <a16:creationId xmlns:a16="http://schemas.microsoft.com/office/drawing/2014/main" id="{38BF91FA-BA86-30C9-34C2-75CE5BDEB68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654"/>
    </mc:Choice>
    <mc:Fallback>
      <p:transition spd="slow" advTm="34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Architecture of Alternate model</a:t>
            </a:r>
            <a:endParaRPr dirty="0">
              <a:solidFill>
                <a:srgbClr val="FF0000"/>
              </a:solidFill>
              <a:latin typeface="Montserrat"/>
              <a:ea typeface="Montserrat"/>
              <a:cs typeface="Montserrat"/>
              <a:sym typeface="Montserrat"/>
            </a:endParaRPr>
          </a:p>
        </p:txBody>
      </p:sp>
      <p:sp>
        <p:nvSpPr>
          <p:cNvPr id="139" name="Google Shape;139;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0" name="Google Shape;140;p25"/>
          <p:cNvPicPr preferRelativeResize="0"/>
          <p:nvPr/>
        </p:nvPicPr>
        <p:blipFill>
          <a:blip r:embed="rId5">
            <a:alphaModFix/>
          </a:blip>
          <a:stretch>
            <a:fillRect/>
          </a:stretch>
        </p:blipFill>
        <p:spPr>
          <a:xfrm>
            <a:off x="311700" y="1152475"/>
            <a:ext cx="8520599" cy="3416400"/>
          </a:xfrm>
          <a:prstGeom prst="rect">
            <a:avLst/>
          </a:prstGeom>
          <a:noFill/>
          <a:ln>
            <a:noFill/>
          </a:ln>
        </p:spPr>
      </p:pic>
      <p:pic>
        <p:nvPicPr>
          <p:cNvPr id="3" name="Audio 2">
            <a:hlinkClick r:id="" action="ppaction://media"/>
            <a:extLst>
              <a:ext uri="{FF2B5EF4-FFF2-40B4-BE49-F238E27FC236}">
                <a16:creationId xmlns:a16="http://schemas.microsoft.com/office/drawing/2014/main" id="{4CDD2CF7-653D-0BC5-BB44-A9397D3498A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831"/>
    </mc:Choice>
    <mc:Fallback>
      <p:transition spd="slow" advTm="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 of Additional Model</a:t>
            </a:r>
            <a:endParaRPr dirty="0">
              <a:solidFill>
                <a:srgbClr val="FF0000"/>
              </a:solidFill>
              <a:latin typeface="Montserrat"/>
              <a:ea typeface="Montserrat"/>
              <a:cs typeface="Montserrat"/>
              <a:sym typeface="Montserrat"/>
            </a:endParaRPr>
          </a:p>
        </p:txBody>
      </p:sp>
      <p:sp>
        <p:nvSpPr>
          <p:cNvPr id="146" name="Google Shape;146;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a:ea typeface="Montserrat"/>
                <a:cs typeface="Montserrat"/>
                <a:sym typeface="Montserrat"/>
              </a:rPr>
              <a:t>Achieved better performance with the new model compared to originally proposed model.</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1200"/>
              </a:spcAft>
              <a:buNone/>
            </a:pPr>
            <a:endParaRPr>
              <a:latin typeface="Montserrat"/>
              <a:ea typeface="Montserrat"/>
              <a:cs typeface="Montserrat"/>
              <a:sym typeface="Montserrat"/>
            </a:endParaRPr>
          </a:p>
        </p:txBody>
      </p:sp>
      <p:graphicFrame>
        <p:nvGraphicFramePr>
          <p:cNvPr id="147" name="Google Shape;147;p26"/>
          <p:cNvGraphicFramePr/>
          <p:nvPr>
            <p:extLst>
              <p:ext uri="{D42A27DB-BD31-4B8C-83A1-F6EECF244321}">
                <p14:modId xmlns:p14="http://schemas.microsoft.com/office/powerpoint/2010/main" val="1908725554"/>
              </p:ext>
            </p:extLst>
          </p:nvPr>
        </p:nvGraphicFramePr>
        <p:xfrm>
          <a:off x="512675" y="2499700"/>
          <a:ext cx="7239000" cy="1188630"/>
        </p:xfrm>
        <a:graphic>
          <a:graphicData uri="http://schemas.openxmlformats.org/drawingml/2006/table">
            <a:tbl>
              <a:tblPr>
                <a:noFill/>
                <a:tableStyleId>{B94A55DC-41C2-44EE-A03E-82237FAB1362}</a:tableStyleId>
              </a:tblPr>
              <a:tblGrid>
                <a:gridCol w="2894404">
                  <a:extLst>
                    <a:ext uri="{9D8B030D-6E8A-4147-A177-3AD203B41FA5}">
                      <a16:colId xmlns:a16="http://schemas.microsoft.com/office/drawing/2014/main" val="20000"/>
                    </a:ext>
                  </a:extLst>
                </a:gridCol>
                <a:gridCol w="1327759">
                  <a:extLst>
                    <a:ext uri="{9D8B030D-6E8A-4147-A177-3AD203B41FA5}">
                      <a16:colId xmlns:a16="http://schemas.microsoft.com/office/drawing/2014/main" val="20001"/>
                    </a:ext>
                  </a:extLst>
                </a:gridCol>
                <a:gridCol w="1207087">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Original (Reproduced) Model</a:t>
                      </a:r>
                      <a:endParaRPr dirty="0">
                        <a:solidFill>
                          <a:schemeClr val="dk1"/>
                        </a:solidFill>
                        <a:latin typeface="Montserrat"/>
                        <a:ea typeface="Montserrat"/>
                        <a:cs typeface="Montserrat"/>
                        <a:sym typeface="Montserra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0.482</a:t>
                      </a:r>
                      <a:endParaRPr dirty="0">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0.358</a:t>
                      </a:r>
                      <a:endParaRPr>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0.411</a:t>
                      </a:r>
                      <a:endParaRPr>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Additional Model</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0.524</a:t>
                      </a:r>
                      <a:endParaRPr b="1">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0.367</a:t>
                      </a:r>
                      <a:endParaRPr b="1">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0.432</a:t>
                      </a:r>
                      <a:endParaRPr b="1" dirty="0">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2"/>
                  </a:ext>
                </a:extLst>
              </a:tr>
            </a:tbl>
          </a:graphicData>
        </a:graphic>
      </p:graphicFrame>
      <p:pic>
        <p:nvPicPr>
          <p:cNvPr id="3" name="Audio 2">
            <a:hlinkClick r:id="" action="ppaction://media"/>
            <a:extLst>
              <a:ext uri="{FF2B5EF4-FFF2-40B4-BE49-F238E27FC236}">
                <a16:creationId xmlns:a16="http://schemas.microsoft.com/office/drawing/2014/main" id="{3639310B-434A-3CAE-4AD7-BCB1AFCEAFF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3707"/>
    </mc:Choice>
    <mc:Fallback>
      <p:transition spd="slow" advTm="13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Conclusions</a:t>
            </a:r>
            <a:endParaRPr dirty="0">
              <a:solidFill>
                <a:srgbClr val="FF0000"/>
              </a:solidFill>
              <a:latin typeface="Montserrat"/>
              <a:ea typeface="Montserrat"/>
              <a:cs typeface="Montserrat"/>
              <a:sym typeface="Montserrat"/>
            </a:endParaRPr>
          </a:p>
        </p:txBody>
      </p:sp>
      <p:sp>
        <p:nvSpPr>
          <p:cNvPr id="153" name="Google Shape;153;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Main model was reproduced successfully, supporting authors’ claim: </a:t>
            </a:r>
            <a:endParaRPr>
              <a:latin typeface="Montserrat"/>
              <a:ea typeface="Montserrat"/>
              <a:cs typeface="Montserrat"/>
              <a:sym typeface="Montserrat"/>
            </a:endParaRPr>
          </a:p>
          <a:p>
            <a:pPr marL="457200" lvl="0" indent="0" algn="l" rtl="0">
              <a:spcBef>
                <a:spcPts val="1200"/>
              </a:spcBef>
              <a:spcAft>
                <a:spcPts val="0"/>
              </a:spcAft>
              <a:buNone/>
            </a:pPr>
            <a:r>
              <a:rPr lang="en">
                <a:latin typeface="Montserrat"/>
                <a:ea typeface="Montserrat"/>
                <a:cs typeface="Montserrat"/>
                <a:sym typeface="Montserrat"/>
              </a:rPr>
              <a:t>Proposed model performs better than base ML models for this task by 15-30% in-terms of micro-averaged F1-score.</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Successfully performed ablations to support authors’ claim that both of the components: CNN and D2V are crucial to the architecture.</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Additional model based on CNN + Attention built, with performance better that main model, by 5%.</a:t>
            </a:r>
            <a:endParaRPr>
              <a:latin typeface="Montserrat"/>
              <a:ea typeface="Montserrat"/>
              <a:cs typeface="Montserrat"/>
              <a:sym typeface="Montserrat"/>
            </a:endParaRPr>
          </a:p>
        </p:txBody>
      </p:sp>
      <p:pic>
        <p:nvPicPr>
          <p:cNvPr id="7" name="Audio 6">
            <a:hlinkClick r:id="" action="ppaction://media"/>
            <a:extLst>
              <a:ext uri="{FF2B5EF4-FFF2-40B4-BE49-F238E27FC236}">
                <a16:creationId xmlns:a16="http://schemas.microsoft.com/office/drawing/2014/main" id="{12AE0984-DD6E-3047-85DC-366543D222B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4616"/>
    </mc:Choice>
    <mc:Fallback>
      <p:transition spd="slow" advTm="24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solidFill>
                  <a:srgbClr val="FF0000"/>
                </a:solidFill>
                <a:latin typeface="Montserrat"/>
                <a:ea typeface="Montserrat"/>
                <a:cs typeface="Montserrat"/>
                <a:sym typeface="Montserrat"/>
              </a:rPr>
              <a:t>Thank You</a:t>
            </a:r>
            <a:endParaRPr dirty="0">
              <a:solidFill>
                <a:srgbClr val="FF0000"/>
              </a:solidFill>
              <a:latin typeface="Montserrat"/>
              <a:ea typeface="Montserrat"/>
              <a:cs typeface="Montserrat"/>
              <a:sym typeface="Montserrat"/>
            </a:endParaRPr>
          </a:p>
        </p:txBody>
      </p:sp>
      <p:pic>
        <p:nvPicPr>
          <p:cNvPr id="3" name="Audio 2">
            <a:hlinkClick r:id="" action="ppaction://media"/>
            <a:extLst>
              <a:ext uri="{FF2B5EF4-FFF2-40B4-BE49-F238E27FC236}">
                <a16:creationId xmlns:a16="http://schemas.microsoft.com/office/drawing/2014/main" id="{2537B02A-AB4C-D543-A0EE-03A5A658934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93"/>
    </mc:Choice>
    <mc:Fallback>
      <p:transition spd="slow" advTm="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Original Paper</a:t>
            </a:r>
            <a:endParaRPr dirty="0">
              <a:solidFill>
                <a:srgbClr val="FF0000"/>
              </a:solidFill>
              <a:latin typeface="Montserrat"/>
              <a:ea typeface="Montserrat"/>
              <a:cs typeface="Montserrat"/>
              <a:sym typeface="Montserrat"/>
            </a:endParaRPr>
          </a:p>
        </p:txBody>
      </p:sp>
      <p:sp>
        <p:nvSpPr>
          <p:cNvPr id="61" name="Google Shape;61;p1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Montserrat"/>
                <a:ea typeface="Montserrat"/>
                <a:cs typeface="Montserrat"/>
                <a:sym typeface="Montserrat"/>
              </a:rPr>
              <a:t>The original paper aims to automate the extraction of ICD-9 (Ninth Revision of International Classification of Diseases) codes from patient discharge summary, through application of DL techniques : </a:t>
            </a:r>
            <a:endParaRPr dirty="0">
              <a:latin typeface="Montserrat"/>
              <a:ea typeface="Montserrat"/>
              <a:cs typeface="Montserrat"/>
              <a:sym typeface="Montserrat"/>
            </a:endParaRPr>
          </a:p>
          <a:p>
            <a:pPr marL="457200" lvl="0" indent="-317500" algn="l" rtl="0">
              <a:spcBef>
                <a:spcPts val="1200"/>
              </a:spcBef>
              <a:spcAft>
                <a:spcPts val="0"/>
              </a:spcAft>
              <a:buSzPts val="1400"/>
              <a:buFont typeface="Montserrat"/>
              <a:buChar char="●"/>
            </a:pPr>
            <a:r>
              <a:rPr lang="en" dirty="0">
                <a:latin typeface="Montserrat"/>
                <a:ea typeface="Montserrat"/>
                <a:cs typeface="Montserrat"/>
                <a:sym typeface="Montserrat"/>
              </a:rPr>
              <a:t>Document-to-Vector (D2V) </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Convolution Neural Network (CNN).</a:t>
            </a: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r>
              <a:rPr lang="en" dirty="0">
                <a:latin typeface="Montserrat"/>
                <a:ea typeface="Montserrat"/>
                <a:cs typeface="Montserrat"/>
                <a:sym typeface="Montserrat"/>
              </a:rPr>
              <a:t>Link: </a:t>
            </a:r>
            <a:r>
              <a:rPr lang="en" u="sng" dirty="0">
                <a:solidFill>
                  <a:schemeClr val="hlink"/>
                </a:solidFill>
                <a:latin typeface="Montserrat"/>
                <a:ea typeface="Montserrat"/>
                <a:cs typeface="Montserrat"/>
                <a:sym typeface="Montserrat"/>
                <a:hlinkClick r:id="rId5"/>
              </a:rPr>
              <a:t>https://arxiv.org/abs/1711.04075</a:t>
            </a:r>
            <a:endParaRPr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sp>
        <p:nvSpPr>
          <p:cNvPr id="62" name="Google Shape;62;p1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63" name="Google Shape;63;p14"/>
          <p:cNvPicPr preferRelativeResize="0"/>
          <p:nvPr/>
        </p:nvPicPr>
        <p:blipFill>
          <a:blip r:embed="rId6">
            <a:alphaModFix/>
          </a:blip>
          <a:stretch>
            <a:fillRect/>
          </a:stretch>
        </p:blipFill>
        <p:spPr>
          <a:xfrm>
            <a:off x="4832400" y="1152475"/>
            <a:ext cx="4156400" cy="3416400"/>
          </a:xfrm>
          <a:prstGeom prst="rect">
            <a:avLst/>
          </a:prstGeom>
          <a:noFill/>
          <a:ln>
            <a:noFill/>
          </a:ln>
        </p:spPr>
      </p:pic>
      <p:pic>
        <p:nvPicPr>
          <p:cNvPr id="7" name="Audio 6">
            <a:hlinkClick r:id="" action="ppaction://media"/>
            <a:extLst>
              <a:ext uri="{FF2B5EF4-FFF2-40B4-BE49-F238E27FC236}">
                <a16:creationId xmlns:a16="http://schemas.microsoft.com/office/drawing/2014/main" id="{ABC515CF-A866-AD3B-A2AC-EFEE4BE23496}"/>
              </a:ext>
            </a:extLst>
          </p:cNvPr>
          <p:cNvPicPr>
            <a:picLocks noChangeAspect="1"/>
          </p:cNvPicPr>
          <p:nvPr>
            <a:audioFile r:link="rId2"/>
            <p:extLst>
              <p:ext uri="{DAA4B4D4-6D71-4841-9C94-3DE7FCFB9230}">
                <p14:media xmlns:p14="http://schemas.microsoft.com/office/powerpoint/2010/main" r:embed="rId1"/>
              </p:ext>
            </p:extLst>
          </p:nvPr>
        </p:nvPicPr>
        <p:blipFill>
          <a:blip r:embed="rId7"/>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8246"/>
    </mc:Choice>
    <mc:Fallback>
      <p:transition spd="slow" advTm="18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Motivation</a:t>
            </a:r>
            <a:endParaRPr dirty="0">
              <a:solidFill>
                <a:srgbClr val="FF0000"/>
              </a:solidFill>
              <a:latin typeface="Montserrat"/>
              <a:ea typeface="Montserrat"/>
              <a:cs typeface="Montserrat"/>
              <a:sym typeface="Montserrat"/>
            </a:endParaRPr>
          </a:p>
        </p:txBody>
      </p:sp>
      <p:sp>
        <p:nvSpPr>
          <p:cNvPr id="69" name="Google Shape;69;p15"/>
          <p:cNvSpPr txBox="1">
            <a:spLocks noGrp="1"/>
          </p:cNvSpPr>
          <p:nvPr>
            <p:ph type="body" idx="1"/>
          </p:nvPr>
        </p:nvSpPr>
        <p:spPr>
          <a:xfrm>
            <a:off x="311700" y="1152475"/>
            <a:ext cx="4119600" cy="34164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ICD-9 Codes needed for Billing and Insurance Processing.</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Extracting ICD-9 codes from discharge summary is a manual effort.</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Why?</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Discharge summaries are unstructured</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Same diagnosis, different description</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This is problematic.</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Error prone</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Time Taking</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Needs specialized knowledge</a:t>
            </a:r>
            <a:endParaRPr dirty="0">
              <a:latin typeface="Montserrat"/>
              <a:ea typeface="Montserrat"/>
              <a:cs typeface="Montserrat"/>
              <a:sym typeface="Montserrat"/>
            </a:endParaRPr>
          </a:p>
          <a:p>
            <a:pPr marL="0" lvl="0" indent="0" algn="l" rtl="0">
              <a:spcBef>
                <a:spcPts val="1200"/>
              </a:spcBef>
              <a:spcAft>
                <a:spcPts val="1200"/>
              </a:spcAft>
              <a:buNone/>
            </a:pPr>
            <a:r>
              <a:rPr lang="en" dirty="0">
                <a:latin typeface="Montserrat"/>
                <a:ea typeface="Montserrat"/>
                <a:cs typeface="Montserrat"/>
                <a:sym typeface="Montserrat"/>
              </a:rPr>
              <a:t>We need automation to make this process faster, accurate, and scalable.</a:t>
            </a:r>
            <a:endParaRPr dirty="0">
              <a:latin typeface="Montserrat"/>
              <a:ea typeface="Montserrat"/>
              <a:cs typeface="Montserrat"/>
              <a:sym typeface="Montserrat"/>
            </a:endParaRPr>
          </a:p>
        </p:txBody>
      </p:sp>
      <p:sp>
        <p:nvSpPr>
          <p:cNvPr id="70" name="Google Shape;70;p1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1" name="Google Shape;71;p15"/>
          <p:cNvPicPr preferRelativeResize="0"/>
          <p:nvPr/>
        </p:nvPicPr>
        <p:blipFill>
          <a:blip r:embed="rId5">
            <a:alphaModFix/>
          </a:blip>
          <a:stretch>
            <a:fillRect/>
          </a:stretch>
        </p:blipFill>
        <p:spPr>
          <a:xfrm>
            <a:off x="4832400" y="1152475"/>
            <a:ext cx="3999900" cy="3416400"/>
          </a:xfrm>
          <a:prstGeom prst="rect">
            <a:avLst/>
          </a:prstGeom>
          <a:noFill/>
          <a:ln>
            <a:noFill/>
          </a:ln>
        </p:spPr>
      </p:pic>
      <p:pic>
        <p:nvPicPr>
          <p:cNvPr id="2" name="Audio 1">
            <a:hlinkClick r:id="" action="ppaction://media"/>
            <a:extLst>
              <a:ext uri="{FF2B5EF4-FFF2-40B4-BE49-F238E27FC236}">
                <a16:creationId xmlns:a16="http://schemas.microsoft.com/office/drawing/2014/main" id="{EEB78D2B-22F7-BF55-8292-75288F11FBD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2789"/>
    </mc:Choice>
    <mc:Fallback>
      <p:transition spd="slow" advTm="32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Authors’ Approach</a:t>
            </a:r>
            <a:endParaRPr dirty="0">
              <a:solidFill>
                <a:srgbClr val="FF0000"/>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457200" lvl="0" indent="-334327" algn="l" rtl="0">
              <a:spcBef>
                <a:spcPts val="0"/>
              </a:spcBef>
              <a:spcAft>
                <a:spcPts val="0"/>
              </a:spcAft>
              <a:buSzPct val="100000"/>
              <a:buChar char="●"/>
            </a:pPr>
            <a:r>
              <a:rPr lang="en" dirty="0"/>
              <a:t>Used CNN (Convolutional Neural Network) to capture local features to document</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Used D2V (Document To Vector) to capture global features of document</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Combined these two to generate document embeddings</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These embeddings are applied in multi-label classification, each label representing an ICD-9 code.</a:t>
            </a:r>
            <a:endParaRPr dirty="0"/>
          </a:p>
        </p:txBody>
      </p:sp>
      <p:pic>
        <p:nvPicPr>
          <p:cNvPr id="9" name="Audio 8">
            <a:hlinkClick r:id="" action="ppaction://media"/>
            <a:extLst>
              <a:ext uri="{FF2B5EF4-FFF2-40B4-BE49-F238E27FC236}">
                <a16:creationId xmlns:a16="http://schemas.microsoft.com/office/drawing/2014/main" id="{7B90F984-D442-B423-774B-6F02B11285F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5638"/>
    </mc:Choice>
    <mc:Fallback>
      <p:transition spd="slow" advTm="15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Claims Made by Authors</a:t>
            </a:r>
            <a:endParaRPr dirty="0">
              <a:solidFill>
                <a:srgbClr val="FF0000"/>
              </a:solidFill>
              <a:latin typeface="Montserrat"/>
              <a:ea typeface="Montserrat"/>
              <a:cs typeface="Montserrat"/>
              <a:sym typeface="Montserrat"/>
            </a:endParaRPr>
          </a:p>
        </p:txBody>
      </p:sp>
      <p:sp>
        <p:nvSpPr>
          <p:cNvPr id="83" name="Google Shape;83;p17"/>
          <p:cNvSpPr txBox="1">
            <a:spLocks noGrp="1"/>
          </p:cNvSpPr>
          <p:nvPr>
            <p:ph type="body" idx="1"/>
          </p:nvPr>
        </p:nvSpPr>
        <p:spPr>
          <a:xfrm>
            <a:off x="311700" y="1152475"/>
            <a:ext cx="8520600" cy="3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latin typeface="Montserrat"/>
                <a:ea typeface="Montserrat"/>
                <a:cs typeface="Montserrat"/>
                <a:sym typeface="Montserrat"/>
              </a:rPr>
              <a:t>Claim 1</a:t>
            </a:r>
            <a:endParaRPr b="1" dirty="0">
              <a:solidFill>
                <a:schemeClr val="dk1"/>
              </a:solidFill>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Higher Micro-average F1-score in multi-label ICD-9 classification task for the proposed model when compared to baseline models:</a:t>
            </a:r>
            <a:endParaRPr b="1" i="1" dirty="0">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Flat-SVM and Hierarchical-SVM.</a:t>
            </a:r>
            <a:endParaRPr b="1" i="1"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graphicFrame>
        <p:nvGraphicFramePr>
          <p:cNvPr id="84" name="Google Shape;84;p17"/>
          <p:cNvGraphicFramePr/>
          <p:nvPr/>
        </p:nvGraphicFramePr>
        <p:xfrm>
          <a:off x="393425" y="3039725"/>
          <a:ext cx="7239000" cy="1584840"/>
        </p:xfrm>
        <a:graphic>
          <a:graphicData uri="http://schemas.openxmlformats.org/drawingml/2006/table">
            <a:tbl>
              <a:tblPr>
                <a:noFill/>
                <a:tableStyleId>{B94A55DC-41C2-44EE-A03E-82237FAB1362}</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flat-SVM</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0.635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0.158</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0.253</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hierarchical-SVM</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0.415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0.280</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0.335</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D2V+CNN</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0.486</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0.351</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0.408</a:t>
                      </a:r>
                      <a:endParaRPr b="1">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pic>
        <p:nvPicPr>
          <p:cNvPr id="17" name="Audio 16">
            <a:hlinkClick r:id="" action="ppaction://media"/>
            <a:extLst>
              <a:ext uri="{FF2B5EF4-FFF2-40B4-BE49-F238E27FC236}">
                <a16:creationId xmlns:a16="http://schemas.microsoft.com/office/drawing/2014/main" id="{00E87676-9632-FAD4-EFF4-8147687342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689"/>
    </mc:Choice>
    <mc:Fallback xmlns="">
      <p:transition spd="slow" advTm="146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12164" x="3438525" y="4714875"/>
          <p14:tracePt t="12251" x="4144963" y="4954588"/>
          <p14:tracePt t="12258" x="4465638" y="4894263"/>
          <p14:tracePt t="12265" x="4773613" y="4835525"/>
          <p14:tracePt t="12272" x="5129213" y="4764088"/>
          <p14:tracePt t="12279" x="5259388" y="4752975"/>
          <p14:tracePt t="12287" x="5519738" y="4716463"/>
          <p14:tracePt t="12295" x="5697538" y="4681538"/>
          <p14:tracePt t="12301" x="5957888" y="4610100"/>
          <p14:tracePt t="12308" x="6040438" y="4586288"/>
          <p14:tracePt t="12315" x="6146800" y="4562475"/>
          <p14:tracePt t="12322" x="6242050" y="4551363"/>
          <p14:tracePt t="12329" x="6313488" y="4538663"/>
          <p14:tracePt t="12337" x="6372225" y="4527550"/>
          <p14:tracePt t="12345" x="6419850" y="4514850"/>
          <p14:tracePt t="12353" x="6443663" y="4514850"/>
          <p14:tracePt t="12358" x="6467475" y="4514850"/>
          <p14:tracePt t="12366" x="6478588" y="4491038"/>
          <p14:tracePt t="12372" x="6491288" y="4491038"/>
          <p14:tracePt t="12438" x="6491288" y="4503738"/>
          <p14:tracePt t="12524" x="6478588" y="4503738"/>
          <p14:tracePt t="12532" x="6467475" y="4503738"/>
          <p14:tracePt t="12538" x="6454775" y="4503738"/>
          <p14:tracePt t="12546" x="6430963" y="4467225"/>
          <p14:tracePt t="12554" x="6419850" y="4432300"/>
          <p14:tracePt t="12561" x="6396038" y="4408488"/>
          <p14:tracePt t="12566" x="6361113" y="4373563"/>
          <p14:tracePt t="12572" x="6337300" y="4349750"/>
          <p14:tracePt t="12579" x="6324600" y="4325938"/>
          <p14:tracePt t="12588" x="6313488" y="4313238"/>
          <p14:tracePt t="12596" x="6313488" y="4302125"/>
          <p14:tracePt t="12602" x="6300788" y="4267200"/>
          <p14:tracePt t="12608" x="6289675" y="4267200"/>
          <p14:tracePt t="12616" x="6276975" y="4243388"/>
          <p14:tracePt t="12623" x="6265863" y="4230688"/>
          <p14:tracePt t="12629" x="6253163" y="4230688"/>
          <p14:tracePt t="12638" x="6242050" y="4206875"/>
          <p14:tracePt t="12646" x="6230938" y="4183063"/>
          <p14:tracePt t="12658" x="6230938" y="4171950"/>
          <p14:tracePt t="12673" x="6230938" y="4159250"/>
          <p14:tracePt t="12680" x="6218238" y="4148138"/>
          <p14:tracePt t="12687" x="6207125" y="4148138"/>
          <p14:tracePt t="12703" x="6194425" y="4135438"/>
          <p14:tracePt t="12709" x="6194425" y="4124325"/>
          <p14:tracePt t="12716" x="6170613" y="4124325"/>
          <p14:tracePt t="12731" x="6159500" y="4124325"/>
          <p14:tracePt t="12745" x="6146800" y="4100513"/>
          <p14:tracePt t="12753" x="6135688" y="4100513"/>
          <p14:tracePt t="12759" x="6135688" y="4089400"/>
          <p14:tracePt t="12765" x="6122988" y="4089400"/>
          <p14:tracePt t="12773" x="6111875" y="4089400"/>
          <p14:tracePt t="12779" x="6099175" y="4089400"/>
          <p14:tracePt t="12787" x="6088063" y="4089400"/>
          <p14:tracePt t="12794" x="6076950" y="4089400"/>
          <p14:tracePt t="12803" x="6064250" y="4113213"/>
          <p14:tracePt t="12808" x="6053138" y="4113213"/>
          <p14:tracePt t="12816" x="6029325" y="4124325"/>
          <p14:tracePt t="12822" x="6005513" y="4148138"/>
          <p14:tracePt t="12829" x="5969000" y="4159250"/>
          <p14:tracePt t="12836" x="5957888" y="4171950"/>
          <p14:tracePt t="12844" x="5934075" y="4195763"/>
          <p14:tracePt t="12852" x="5922963" y="4206875"/>
          <p14:tracePt t="12858" x="5910263" y="4219575"/>
          <p14:tracePt t="12867" x="5910263" y="4230688"/>
          <p14:tracePt t="12876" x="5886450" y="4243388"/>
          <p14:tracePt t="12915" x="5875338" y="4243388"/>
          <p14:tracePt t="12923" x="5875338" y="4254500"/>
          <p14:tracePt t="12930" x="5875338" y="4267200"/>
          <p14:tracePt t="12945" x="5862638" y="4267200"/>
          <p14:tracePt t="12953" x="5862638" y="4278313"/>
          <p14:tracePt t="12960" x="5851525" y="4302125"/>
          <p14:tracePt t="12968" x="5838825" y="4313238"/>
          <p14:tracePt t="12975" x="5838825" y="4337050"/>
          <p14:tracePt t="12982" x="5838825" y="4360863"/>
          <p14:tracePt t="12989" x="5838825" y="4373563"/>
          <p14:tracePt t="12995" x="5838825" y="4397375"/>
          <p14:tracePt t="13003" x="5838825" y="4421188"/>
          <p14:tracePt t="13009" x="5838825" y="4432300"/>
          <p14:tracePt t="13016" x="5838825" y="4445000"/>
          <p14:tracePt t="13023" x="5838825" y="4456113"/>
          <p14:tracePt t="13030" x="5838825" y="4467225"/>
          <p14:tracePt t="13037" x="5838825" y="4491038"/>
          <p14:tracePt t="13044" x="5838825" y="4503738"/>
          <p14:tracePt t="13052" x="5838825" y="4527550"/>
          <p14:tracePt t="13065" x="5838825" y="4538663"/>
          <p14:tracePt t="13073" x="5838825" y="4551363"/>
          <p14:tracePt t="13080" x="5838825" y="4562475"/>
          <p14:tracePt t="13087" x="5838825" y="4575175"/>
          <p14:tracePt t="13094" x="5838825" y="4586288"/>
          <p14:tracePt t="13101" x="5838825" y="4598988"/>
          <p14:tracePt t="13108" x="5875338" y="4610100"/>
          <p14:tracePt t="13115" x="5922963" y="4622800"/>
          <p14:tracePt t="13122" x="5945188" y="4633913"/>
          <p14:tracePt t="13129" x="5981700" y="4645025"/>
          <p14:tracePt t="13136" x="6040438" y="4657725"/>
          <p14:tracePt t="13146" x="6076950" y="4668838"/>
          <p14:tracePt t="13155" x="6146800" y="4668838"/>
          <p14:tracePt t="13159" x="6183313" y="4692650"/>
          <p14:tracePt t="13167" x="6218238" y="4692650"/>
          <p14:tracePt t="13175" x="6265863" y="4692650"/>
          <p14:tracePt t="13181" x="6276975" y="4692650"/>
          <p14:tracePt t="13188" x="6300788" y="4692650"/>
          <p14:tracePt t="13196" x="6313488" y="4692650"/>
          <p14:tracePt t="13204" x="6324600" y="4692650"/>
          <p14:tracePt t="13209" x="6361113" y="4692650"/>
          <p14:tracePt t="13217" x="6372225" y="4692650"/>
          <p14:tracePt t="13223" x="6396038" y="4692650"/>
          <p14:tracePt t="13230" x="6430963" y="4681538"/>
          <p14:tracePt t="13238" x="6454775" y="4668838"/>
          <p14:tracePt t="13245" x="6478588" y="4657725"/>
          <p14:tracePt t="13252" x="6515100" y="4645025"/>
          <p14:tracePt t="13259" x="6526213" y="4633913"/>
          <p14:tracePt t="13266" x="6573838" y="4610100"/>
          <p14:tracePt t="13272" x="6597650" y="4598988"/>
          <p14:tracePt t="13280" x="6632575" y="4562475"/>
          <p14:tracePt t="13286" x="6669088" y="4527550"/>
          <p14:tracePt t="13294" x="6704013" y="4503738"/>
          <p14:tracePt t="13301" x="6727825" y="4467225"/>
          <p14:tracePt t="13307" x="6751638" y="4421188"/>
          <p14:tracePt t="13316" x="6762750" y="4408488"/>
          <p14:tracePt t="13322" x="6775450" y="4397375"/>
          <p14:tracePt t="13329" x="6786563" y="4373563"/>
          <p14:tracePt t="13337" x="6799263" y="4360863"/>
          <p14:tracePt t="13345" x="6810375" y="4349750"/>
          <p14:tracePt t="13358" x="6810375" y="4337050"/>
          <p14:tracePt t="13365" x="6810375" y="4325938"/>
          <p14:tracePt t="13379" x="6810375" y="4313238"/>
          <p14:tracePt t="13386" x="6810375" y="4278313"/>
          <p14:tracePt t="13395" x="6810375" y="4243388"/>
          <p14:tracePt t="13402" x="6810375" y="4206875"/>
          <p14:tracePt t="13408" x="6786563" y="4183063"/>
          <p14:tracePt t="13417" x="6751638" y="4159250"/>
          <p14:tracePt t="13423" x="6727825" y="4135438"/>
          <p14:tracePt t="13431" x="6692900" y="4113213"/>
          <p14:tracePt t="13436" x="6645275" y="4076700"/>
          <p14:tracePt t="13444" x="6608763" y="4052888"/>
          <p14:tracePt t="13451" x="6573838" y="4005263"/>
          <p14:tracePt t="13459" x="6526213" y="3981450"/>
          <p14:tracePt t="13466" x="6515100" y="3970338"/>
          <p14:tracePt t="13472" x="6491288" y="3957638"/>
          <p14:tracePt t="13480" x="6478588" y="3957638"/>
          <p14:tracePt t="13487" x="6467475" y="3957638"/>
          <p14:tracePt t="13501" x="6454775" y="3957638"/>
          <p14:tracePt t="13509" x="6430963" y="3957638"/>
          <p14:tracePt t="13523" x="6419850" y="3957638"/>
          <p14:tracePt t="13530" x="6407150" y="3957638"/>
          <p14:tracePt t="13544" x="6396038" y="3957638"/>
          <p14:tracePt t="13659" x="6396038" y="3946525"/>
          <p14:tracePt t="13673" x="6396038" y="3922713"/>
          <p14:tracePt t="13681" x="6396038" y="3898900"/>
          <p14:tracePt t="13688" x="6407150" y="3863975"/>
          <p14:tracePt t="13695" x="6407150" y="3840163"/>
          <p14:tracePt t="13702" x="6407150" y="3744913"/>
          <p14:tracePt t="13708" x="6396038" y="3567113"/>
          <p14:tracePt t="13716" x="6372225" y="3460750"/>
          <p14:tracePt t="13722" x="6337300" y="3235325"/>
          <p14:tracePt t="13729" x="6276975" y="3092450"/>
          <p14:tracePt t="13735" x="6242050" y="2844800"/>
          <p14:tracePt t="13743" x="6146800" y="2405063"/>
          <p14:tracePt t="13751" x="6016625" y="1931988"/>
          <p14:tracePt t="13758" x="5862638" y="1409700"/>
          <p14:tracePt t="13766" x="5684838" y="68738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Claims Made by Authors</a:t>
            </a:r>
            <a:endParaRPr dirty="0">
              <a:solidFill>
                <a:srgbClr val="FF0000"/>
              </a:solidFill>
              <a:latin typeface="Montserrat"/>
              <a:ea typeface="Montserrat"/>
              <a:cs typeface="Montserrat"/>
              <a:sym typeface="Montserrat"/>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solidFill>
                  <a:schemeClr val="dk1"/>
                </a:solidFill>
                <a:latin typeface="Montserrat"/>
                <a:ea typeface="Montserrat"/>
                <a:cs typeface="Montserrat"/>
                <a:sym typeface="Montserrat"/>
              </a:rPr>
              <a:t>Claim 2</a:t>
            </a:r>
            <a:endParaRPr b="1" dirty="0">
              <a:solidFill>
                <a:schemeClr val="dk1"/>
              </a:solidFill>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Each of the components: CNN and D2V provide important contribution to the overall performance of the model (, with CNN being more important). </a:t>
            </a:r>
            <a:endParaRPr b="1" i="1" dirty="0">
              <a:latin typeface="Montserrat"/>
              <a:ea typeface="Montserrat"/>
              <a:cs typeface="Montserrat"/>
              <a:sym typeface="Montserrat"/>
            </a:endParaRPr>
          </a:p>
          <a:p>
            <a:pPr marL="0" lvl="0" indent="0" algn="l" rtl="0">
              <a:spcBef>
                <a:spcPts val="1200"/>
              </a:spcBef>
              <a:spcAft>
                <a:spcPts val="1200"/>
              </a:spcAft>
              <a:buNone/>
            </a:pPr>
            <a:r>
              <a:rPr lang="en" dirty="0"/>
              <a:t> </a:t>
            </a:r>
            <a:endParaRPr dirty="0"/>
          </a:p>
        </p:txBody>
      </p:sp>
      <p:graphicFrame>
        <p:nvGraphicFramePr>
          <p:cNvPr id="91" name="Google Shape;91;p18"/>
          <p:cNvGraphicFramePr/>
          <p:nvPr>
            <p:extLst>
              <p:ext uri="{D42A27DB-BD31-4B8C-83A1-F6EECF244321}">
                <p14:modId xmlns:p14="http://schemas.microsoft.com/office/powerpoint/2010/main" val="765984866"/>
              </p:ext>
            </p:extLst>
          </p:nvPr>
        </p:nvGraphicFramePr>
        <p:xfrm>
          <a:off x="393425" y="3039725"/>
          <a:ext cx="7239000" cy="1584840"/>
        </p:xfrm>
        <a:graphic>
          <a:graphicData uri="http://schemas.openxmlformats.org/drawingml/2006/table">
            <a:tbl>
              <a:tblPr>
                <a:noFill/>
                <a:tableStyleId>{B94A55DC-41C2-44EE-A03E-82237FAB1362}</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Precision</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 CNN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0.440</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0.366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0.399</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 D2V</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0.375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0.261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0.308</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D2V+CNN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0.486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0.351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chemeClr val="accent5"/>
                          </a:solidFill>
                          <a:latin typeface="Montserrat"/>
                          <a:ea typeface="Montserrat"/>
                          <a:cs typeface="Montserrat"/>
                          <a:sym typeface="Montserrat"/>
                        </a:rPr>
                        <a:t>0.408</a:t>
                      </a:r>
                      <a:endParaRPr b="1" dirty="0">
                        <a:solidFill>
                          <a:schemeClr val="accent5"/>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pic>
        <p:nvPicPr>
          <p:cNvPr id="2" name="Audio 1">
            <a:hlinkClick r:id="" action="ppaction://media"/>
            <a:extLst>
              <a:ext uri="{FF2B5EF4-FFF2-40B4-BE49-F238E27FC236}">
                <a16:creationId xmlns:a16="http://schemas.microsoft.com/office/drawing/2014/main" id="{3A0CB877-37F9-F90D-EE7C-AE537CA54E7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0272"/>
    </mc:Choice>
    <mc:Fallback>
      <p:transition spd="slow" advTm="10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Architecture</a:t>
            </a:r>
            <a:endParaRPr dirty="0">
              <a:solidFill>
                <a:srgbClr val="FF0000"/>
              </a:solidFill>
              <a:latin typeface="Montserrat"/>
              <a:ea typeface="Montserrat"/>
              <a:cs typeface="Montserrat"/>
              <a:sym typeface="Montserrat"/>
            </a:endParaRPr>
          </a:p>
        </p:txBody>
      </p:sp>
      <p:sp>
        <p:nvSpPr>
          <p:cNvPr id="97" name="Google Shape;97;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8" name="Google Shape;98;p19"/>
          <p:cNvPicPr preferRelativeResize="0"/>
          <p:nvPr/>
        </p:nvPicPr>
        <p:blipFill>
          <a:blip r:embed="rId5">
            <a:alphaModFix/>
          </a:blip>
          <a:stretch>
            <a:fillRect/>
          </a:stretch>
        </p:blipFill>
        <p:spPr>
          <a:xfrm>
            <a:off x="311700" y="1152475"/>
            <a:ext cx="8400850" cy="3630250"/>
          </a:xfrm>
          <a:prstGeom prst="rect">
            <a:avLst/>
          </a:prstGeom>
          <a:noFill/>
          <a:ln>
            <a:noFill/>
          </a:ln>
        </p:spPr>
      </p:pic>
      <p:pic>
        <p:nvPicPr>
          <p:cNvPr id="7" name="Audio 6">
            <a:hlinkClick r:id="" action="ppaction://media"/>
            <a:extLst>
              <a:ext uri="{FF2B5EF4-FFF2-40B4-BE49-F238E27FC236}">
                <a16:creationId xmlns:a16="http://schemas.microsoft.com/office/drawing/2014/main" id="{65E68AB9-7CBD-6D35-F423-6DCE06922DD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831"/>
    </mc:Choice>
    <mc:Fallback>
      <p:transition spd="slow" advTm="34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430" x="3429000" y="4738688"/>
          <p14:tracePt t="763" x="2487613" y="4384675"/>
          <p14:tracePt t="770" x="2724150" y="4017963"/>
          <p14:tracePt t="778" x="2997200" y="3508375"/>
          <p14:tracePt t="785" x="3221038" y="3081338"/>
          <p14:tracePt t="792" x="3305175" y="2938463"/>
          <p14:tracePt t="799" x="3422650" y="2738438"/>
          <p14:tracePt t="806" x="3494088" y="2560638"/>
          <p14:tracePt t="813" x="3505200" y="2524125"/>
          <p14:tracePt t="820" x="3576638" y="2489200"/>
          <p14:tracePt t="828" x="3600450" y="2465388"/>
          <p14:tracePt t="842" x="3600450" y="2441575"/>
          <p14:tracePt t="1358" x="3730625" y="2287588"/>
          <p14:tracePt t="1365" x="3825875" y="2133600"/>
          <p14:tracePt t="1373" x="4014788" y="1860550"/>
          <p14:tracePt t="1379" x="4086225" y="1706563"/>
          <p14:tracePt t="1385" x="4157663" y="1528763"/>
          <p14:tracePt t="1392" x="4216400" y="1433513"/>
          <p14:tracePt t="1399" x="4311650" y="1316038"/>
          <p14:tracePt t="1406" x="4359275" y="1208088"/>
          <p14:tracePt t="1413" x="4452938" y="1054100"/>
          <p14:tracePt t="1421" x="4489450" y="971550"/>
          <p14:tracePt t="1428" x="4500563" y="936625"/>
          <p14:tracePt t="1435" x="4560888" y="900113"/>
          <p14:tracePt t="1442" x="4595813" y="854075"/>
          <p14:tracePt t="1449" x="4619625" y="830263"/>
          <p14:tracePt t="1456" x="4630738" y="806450"/>
          <p14:tracePt t="1464" x="4654550" y="782638"/>
          <p14:tracePt t="1472" x="4678363" y="782638"/>
          <p14:tracePt t="1478" x="4691063" y="746125"/>
          <p14:tracePt t="1485" x="4714875" y="722313"/>
          <p14:tracePt t="1492" x="4725988" y="698500"/>
          <p14:tracePt t="1499" x="4760913" y="663575"/>
          <p14:tracePt t="1506" x="4784725" y="615950"/>
          <p14:tracePt t="1514" x="4832350" y="568325"/>
          <p14:tracePt t="1521" x="4856163" y="533400"/>
          <p14:tracePt t="1528" x="4927600" y="474663"/>
          <p14:tracePt t="1535" x="4962525" y="450850"/>
          <p14:tracePt t="1542" x="5033963" y="414338"/>
          <p14:tracePt t="1549" x="5081588" y="366713"/>
          <p14:tracePt t="1556" x="5176838" y="320675"/>
          <p14:tracePt t="1564" x="5199063" y="284163"/>
          <p14:tracePt t="1570" x="5235575" y="260350"/>
          <p14:tracePt t="1578" x="5283200" y="212725"/>
          <p14:tracePt t="1585" x="5307013" y="201613"/>
          <p14:tracePt t="1592" x="5330825" y="177800"/>
          <p14:tracePt t="1599" x="5353050" y="166688"/>
          <p14:tracePt t="1636" x="5376863" y="153988"/>
          <p14:tracePt t="3972" x="5376863" y="142875"/>
          <p14:tracePt t="4743" x="5376863" y="153988"/>
          <p14:tracePt t="5686" x="5376863" y="177800"/>
          <p14:tracePt t="7442" x="5353050" y="188913"/>
          <p14:tracePt t="7457" x="5341938" y="188913"/>
          <p14:tracePt t="7491" x="5330825" y="188913"/>
          <p14:tracePt t="7528" x="5318125" y="188913"/>
          <p14:tracePt t="7535" x="5307013" y="188913"/>
          <p14:tracePt t="7542" x="5283200" y="201613"/>
          <p14:tracePt t="7550" x="5187950" y="249238"/>
          <p14:tracePt t="7557" x="5153025" y="260350"/>
          <p14:tracePt t="7564" x="5068888" y="296863"/>
          <p14:tracePt t="7571" x="5045075" y="320675"/>
          <p14:tracePt t="7578" x="4927600" y="355600"/>
          <p14:tracePt t="7585" x="4845050" y="390525"/>
          <p14:tracePt t="7592" x="4773613" y="403225"/>
          <p14:tracePt t="7600" x="4749800" y="414338"/>
          <p14:tracePt t="7606" x="4667250" y="427038"/>
          <p14:tracePt t="7613" x="4643438" y="438150"/>
          <p14:tracePt t="7620" x="4595813" y="450850"/>
          <p14:tracePt t="7627" x="4560888" y="450850"/>
          <p14:tracePt t="7635" x="4537075" y="450850"/>
          <p14:tracePt t="7642" x="4524375" y="450850"/>
          <p14:tracePt t="7650" x="4489450" y="450850"/>
          <p14:tracePt t="7656" x="4476750" y="450850"/>
          <p14:tracePt t="7663" x="4465638" y="450850"/>
          <p14:tracePt t="7670" x="4452938" y="450850"/>
          <p14:tracePt t="7677" x="4441825" y="450850"/>
          <p14:tracePt t="7683" x="4429125" y="450850"/>
          <p14:tracePt t="7691" x="4406900" y="450850"/>
          <p14:tracePt t="7699" x="4383088" y="450850"/>
          <p14:tracePt t="7706" x="4370388" y="450850"/>
          <p14:tracePt t="7712" x="4359275" y="438150"/>
          <p14:tracePt t="7720" x="4322763" y="438150"/>
          <p14:tracePt t="7726" x="4275138" y="438150"/>
          <p14:tracePt t="7733" x="4240213" y="427038"/>
          <p14:tracePt t="7741" x="4216400" y="427038"/>
          <p14:tracePt t="7749" x="4168775" y="427038"/>
          <p14:tracePt t="7756" x="4144963" y="427038"/>
          <p14:tracePt t="7763" x="4133850" y="427038"/>
          <p14:tracePt t="7770" x="4110038" y="427038"/>
          <p14:tracePt t="7776" x="4086225" y="427038"/>
          <p14:tracePt t="7784" x="4062413" y="427038"/>
          <p14:tracePt t="7791" x="4051300" y="427038"/>
          <p14:tracePt t="7805" x="4027488" y="427038"/>
          <p14:tracePt t="7813" x="4014788" y="427038"/>
          <p14:tracePt t="7820" x="3990975" y="414338"/>
          <p14:tracePt t="7826" x="3979863" y="414338"/>
          <p14:tracePt t="7833" x="3967163" y="414338"/>
          <p14:tracePt t="7841" x="3956050" y="414338"/>
          <p14:tracePt t="7849" x="3944938" y="414338"/>
          <p14:tracePt t="7856" x="3932238" y="414338"/>
          <p14:tracePt t="7862" x="3897313" y="414338"/>
          <p14:tracePt t="7869" x="3873500" y="414338"/>
          <p14:tracePt t="7877" x="3860800" y="414338"/>
          <p14:tracePt t="7883" x="3836988" y="414338"/>
          <p14:tracePt t="7891" x="3813175" y="414338"/>
          <p14:tracePt t="7899" x="3778250" y="414338"/>
          <p14:tracePt t="7905" x="3743325" y="414338"/>
          <p14:tracePt t="7912" x="3695700" y="414338"/>
          <p14:tracePt t="7920" x="3671888" y="414338"/>
          <p14:tracePt t="7926" x="3636963" y="414338"/>
          <p14:tracePt t="7933" x="3589338" y="414338"/>
          <p14:tracePt t="7941" x="3565525" y="414338"/>
          <p14:tracePt t="7949" x="3529013" y="414338"/>
          <p14:tracePt t="7955" x="3482975" y="414338"/>
          <p14:tracePt t="7962" x="3470275" y="414338"/>
          <p14:tracePt t="7969" x="3446463" y="414338"/>
          <p14:tracePt t="7976" x="3411538" y="414338"/>
          <p14:tracePt t="7984" x="3387725" y="414338"/>
          <p14:tracePt t="7991" x="3352800" y="414338"/>
          <p14:tracePt t="7999" x="3328988" y="414338"/>
          <p14:tracePt t="8005" x="3316288" y="414338"/>
          <p14:tracePt t="8013" x="3268663" y="414338"/>
          <p14:tracePt t="8020" x="3233738" y="414338"/>
          <p14:tracePt t="8026" x="3209925" y="414338"/>
          <p14:tracePt t="8034" x="3162300" y="427038"/>
          <p14:tracePt t="8041" x="3127375" y="427038"/>
          <p14:tracePt t="8049" x="3114675" y="438150"/>
          <p14:tracePt t="8056" x="3067050" y="438150"/>
          <p14:tracePt t="8063" x="3032125" y="450850"/>
          <p14:tracePt t="8069" x="2997200" y="450850"/>
          <p14:tracePt t="8077" x="2984500" y="461963"/>
          <p14:tracePt t="8084" x="2949575" y="461963"/>
          <p14:tracePt t="8091" x="2913063" y="461963"/>
          <p14:tracePt t="8099" x="2901950" y="474663"/>
          <p14:tracePt t="8108" x="2878138" y="485775"/>
          <p14:tracePt t="8113" x="2843213" y="509588"/>
          <p14:tracePt t="8119" x="2819400" y="520700"/>
          <p14:tracePt t="8127" x="2806700" y="533400"/>
          <p14:tracePt t="8134" x="2782888" y="544513"/>
          <p14:tracePt t="8141" x="2771775" y="544513"/>
          <p14:tracePt t="8148" x="2747963" y="557213"/>
          <p14:tracePt t="8156" x="2724150" y="568325"/>
          <p14:tracePt t="8163" x="2713038" y="581025"/>
          <p14:tracePt t="8176" x="2700338" y="581025"/>
          <p14:tracePt t="8184" x="2689225" y="604838"/>
          <p14:tracePt t="8191" x="2676525" y="604838"/>
          <p14:tracePt t="8198" x="2665413" y="604838"/>
          <p14:tracePt t="8241" x="2665413" y="615950"/>
          <p14:tracePt t="8307" x="2652713" y="615950"/>
          <p14:tracePt t="8320" x="2641600" y="628650"/>
          <p14:tracePt t="8328" x="2641600" y="639763"/>
          <p14:tracePt t="8334" x="2628900" y="652463"/>
          <p14:tracePt t="8341" x="2605088" y="663575"/>
          <p14:tracePt t="8347" x="2593975" y="698500"/>
          <p14:tracePt t="8356" x="2559050" y="735013"/>
          <p14:tracePt t="8362" x="2535238" y="758825"/>
          <p14:tracePt t="8369" x="2522538" y="782638"/>
          <p14:tracePt t="8376" x="2498725" y="830263"/>
          <p14:tracePt t="8383" x="2474913" y="865188"/>
          <p14:tracePt t="8391" x="2451100" y="900113"/>
          <p14:tracePt t="8399" x="2428875" y="971550"/>
          <p14:tracePt t="8406" x="2405063" y="1066800"/>
          <p14:tracePt t="8413" x="2392363" y="1149350"/>
          <p14:tracePt t="8420" x="2357438" y="1231900"/>
          <p14:tracePt t="8427" x="2357438" y="1268413"/>
          <p14:tracePt t="8434" x="2344738" y="1350963"/>
          <p14:tracePt t="8441" x="2344738" y="1422400"/>
          <p14:tracePt t="8448" x="2320925" y="1517650"/>
          <p14:tracePt t="8456" x="2320925" y="1600200"/>
          <p14:tracePt t="8462" x="2320925" y="1695450"/>
          <p14:tracePt t="8470" x="2320925" y="1825625"/>
          <p14:tracePt t="8476" x="2320925" y="1884363"/>
          <p14:tracePt t="8483" x="2320925" y="1919288"/>
          <p14:tracePt t="8490" x="2320925" y="1955800"/>
          <p14:tracePt t="8498" x="2320925" y="1966913"/>
          <p14:tracePt t="8506" x="2320925" y="2062163"/>
          <p14:tracePt t="8512" x="2320925" y="2085975"/>
          <p14:tracePt t="8519" x="2320925" y="2228850"/>
          <p14:tracePt t="8527" x="2320925" y="2311400"/>
          <p14:tracePt t="8534" x="2297113" y="2428875"/>
          <p14:tracePt t="8540" x="2297113" y="2524125"/>
          <p14:tracePt t="8548" x="2297113" y="2606675"/>
          <p14:tracePt t="8556" x="2286000" y="2643188"/>
          <p14:tracePt t="8563" x="2286000" y="2678113"/>
          <p14:tracePt t="8569" x="2286000" y="2760663"/>
          <p14:tracePt t="8576" x="2274888" y="2797175"/>
          <p14:tracePt t="8583" x="2274888" y="2938463"/>
          <p14:tracePt t="8591" x="2262188" y="3033713"/>
          <p14:tracePt t="8597" x="2262188" y="3140075"/>
          <p14:tracePt t="8606" x="2262188" y="3224213"/>
          <p14:tracePt t="8613" x="2262188" y="3294063"/>
          <p14:tracePt t="8620" x="2262188" y="3330575"/>
          <p14:tracePt t="8628" x="2262188" y="3378200"/>
          <p14:tracePt t="8635" x="2262188" y="3448050"/>
          <p14:tracePt t="8642" x="2274888" y="3532188"/>
          <p14:tracePt t="8650" x="2297113" y="3649663"/>
          <p14:tracePt t="8658" x="2309813" y="3757613"/>
          <p14:tracePt t="8663" x="2333625" y="3863975"/>
          <p14:tracePt t="8671" x="2357438" y="3922713"/>
          <p14:tracePt t="8676" x="2368550" y="4005263"/>
          <p14:tracePt t="8683" x="2381250" y="4041775"/>
          <p14:tracePt t="8691" x="2392363" y="4089400"/>
          <p14:tracePt t="8698" x="2392363" y="4124325"/>
          <p14:tracePt t="8705" x="2416175" y="4148138"/>
          <p14:tracePt t="8713" x="2451100" y="4206875"/>
          <p14:tracePt t="8720" x="2498725" y="4289425"/>
          <p14:tracePt t="8726" x="2535238" y="4373563"/>
          <p14:tracePt t="8734" x="2559050" y="4445000"/>
          <p14:tracePt t="8740" x="2617788" y="4527550"/>
          <p14:tracePt t="8748" x="2641600" y="4610100"/>
          <p14:tracePt t="8756" x="2665413" y="4645025"/>
          <p14:tracePt t="8765" x="2689225" y="4681538"/>
          <p14:tracePt t="8771" x="2724150" y="4716463"/>
          <p14:tracePt t="8778" x="2747963" y="4752975"/>
          <p14:tracePt t="8785" x="2771775" y="4787900"/>
          <p14:tracePt t="8793" x="2782888" y="4800600"/>
          <p14:tracePt t="8800" x="2795588" y="4822825"/>
          <p14:tracePt t="8807" x="2806700" y="4859338"/>
          <p14:tracePt t="8814" x="2830513" y="4883150"/>
          <p14:tracePt t="8820" x="2854325" y="4906963"/>
          <p14:tracePt t="8827" x="2878138" y="4941888"/>
          <p14:tracePt t="8834" x="2901950" y="4989513"/>
          <p14:tracePt t="8842" x="2949575" y="5024438"/>
          <p14:tracePt t="8848" x="2984500" y="5048250"/>
          <p14:tracePt t="8857" x="3032125" y="5108575"/>
          <p14:tracePt t="8927" x="4287838" y="5024438"/>
          <p14:tracePt t="8933" x="4394200" y="5013325"/>
          <p14:tracePt t="8941" x="4572000" y="4965700"/>
          <p14:tracePt t="8948" x="4714875" y="4930775"/>
          <p14:tracePt t="8956" x="4999038" y="4870450"/>
          <p14:tracePt t="8963" x="5116513" y="4859338"/>
          <p14:tracePt t="8970" x="5222875" y="4835525"/>
          <p14:tracePt t="8977" x="5330825" y="4800600"/>
          <p14:tracePt t="8984" x="5413375" y="4787900"/>
          <p14:tracePt t="8991" x="5554663" y="4752975"/>
          <p14:tracePt t="8998" x="5697538" y="4740275"/>
          <p14:tracePt t="9005" x="5838825" y="4705350"/>
          <p14:tracePt t="9013" x="5934075" y="4692650"/>
          <p14:tracePt t="9019" x="6076950" y="4668838"/>
          <p14:tracePt t="9027" x="6122988" y="4657725"/>
          <p14:tracePt t="9034" x="6230938" y="4622800"/>
          <p14:tracePt t="9041" x="6289675" y="4610100"/>
          <p14:tracePt t="9048" x="6372225" y="4598988"/>
          <p14:tracePt t="9055" x="6419850" y="4575175"/>
          <p14:tracePt t="9063" x="6491288" y="4538663"/>
          <p14:tracePt t="9069" x="6526213" y="4527550"/>
          <p14:tracePt t="9076" x="6561138" y="4503738"/>
          <p14:tracePt t="9083" x="6584950" y="4467225"/>
          <p14:tracePt t="9090" x="6621463" y="4397375"/>
          <p14:tracePt t="9098" x="6656388" y="4325938"/>
          <p14:tracePt t="9105" x="6715125" y="4219575"/>
          <p14:tracePt t="9115" x="6751638" y="4041775"/>
          <p14:tracePt t="9121" x="6786563" y="3935413"/>
          <p14:tracePt t="9133" x="6834188" y="3792538"/>
          <p14:tracePt t="9136" x="6892925" y="3614738"/>
          <p14:tracePt t="9141" x="6940550" y="3436938"/>
          <p14:tracePt t="9147" x="7011988" y="3200400"/>
          <p14:tracePt t="9154" x="7070725" y="3105150"/>
          <p14:tracePt t="9163" x="7154863" y="2962275"/>
          <p14:tracePt t="9169" x="7237413" y="2879725"/>
          <p14:tracePt t="9176" x="7296150" y="2725738"/>
          <p14:tracePt t="9184" x="7319963" y="2643188"/>
          <p14:tracePt t="9190" x="7367588" y="2571750"/>
          <p14:tracePt t="9198" x="7378700" y="2513013"/>
          <p14:tracePt t="9205" x="7391400" y="2441575"/>
          <p14:tracePt t="9213" x="7391400" y="2370138"/>
          <p14:tracePt t="9219" x="7378700" y="2298700"/>
          <p14:tracePt t="9227" x="7319963" y="2205038"/>
          <p14:tracePt t="9234" x="7285038" y="2073275"/>
          <p14:tracePt t="9240" x="7248525" y="1979613"/>
          <p14:tracePt t="9248" x="7165975" y="1836738"/>
          <p14:tracePt t="9255" x="7094538" y="1695450"/>
          <p14:tracePt t="9262" x="7046913" y="1587500"/>
          <p14:tracePt t="9270" x="6988175" y="1493838"/>
          <p14:tracePt t="9277" x="6916738" y="1385888"/>
          <p14:tracePt t="9284" x="6823075" y="1244600"/>
          <p14:tracePt t="9290" x="6751638" y="1138238"/>
          <p14:tracePt t="9298" x="6669088" y="1054100"/>
          <p14:tracePt t="9305" x="6573838" y="947738"/>
          <p14:tracePt t="9312" x="6478588" y="865188"/>
          <p14:tracePt t="9319" x="6372225" y="758825"/>
          <p14:tracePt t="9327" x="6313488" y="687388"/>
          <p14:tracePt t="9333" x="6242050" y="592138"/>
          <p14:tracePt t="9340" x="6194425" y="533400"/>
          <p14:tracePt t="9347" x="6170613" y="474663"/>
          <p14:tracePt t="9357" x="6135688" y="450850"/>
          <p14:tracePt t="9365" x="6111875" y="438150"/>
          <p14:tracePt t="9372" x="6099175" y="414338"/>
          <p14:tracePt t="9378" x="6076950" y="390525"/>
          <p14:tracePt t="9386" x="6053138" y="379413"/>
          <p14:tracePt t="9393" x="6016625" y="366713"/>
          <p14:tracePt t="9398" x="5992813" y="355600"/>
          <p14:tracePt t="9405" x="5910263" y="342900"/>
          <p14:tracePt t="9413" x="5875338" y="331788"/>
          <p14:tracePt t="9420" x="5791200" y="331788"/>
          <p14:tracePt t="9427" x="5708650" y="320675"/>
          <p14:tracePt t="9434" x="5602288" y="320675"/>
          <p14:tracePt t="9440" x="5543550" y="320675"/>
          <p14:tracePt t="9447" x="5461000" y="320675"/>
          <p14:tracePt t="9454" x="5400675" y="320675"/>
          <p14:tracePt t="9462" x="5318125" y="342900"/>
          <p14:tracePt t="9470" x="5235575" y="366713"/>
          <p14:tracePt t="9477" x="5199063" y="379413"/>
          <p14:tracePt t="9484" x="5105400" y="414338"/>
          <p14:tracePt t="9490" x="5068888" y="427038"/>
          <p14:tracePt t="9498" x="5033963" y="450850"/>
          <p14:tracePt t="9505" x="4986338" y="474663"/>
          <p14:tracePt t="9512" x="4962525" y="498475"/>
          <p14:tracePt t="9520" x="4927600" y="533400"/>
          <p14:tracePt t="9526" x="4879975" y="557213"/>
          <p14:tracePt t="9533" x="4856163" y="581025"/>
          <p14:tracePt t="9540" x="4832350" y="592138"/>
          <p14:tracePt t="9547" x="4821238" y="604838"/>
          <p14:tracePt t="9555" x="4808538" y="615950"/>
          <p14:tracePt t="9562" x="4797425" y="628650"/>
          <p14:tracePt t="9570" x="4784725" y="628650"/>
          <p14:tracePt t="9591" x="4773613" y="628650"/>
          <p14:tracePt t="9678" x="4808538" y="652463"/>
          <p14:tracePt t="9685" x="4832350" y="663575"/>
          <p14:tracePt t="9692" x="4868863" y="676275"/>
          <p14:tracePt t="9699" x="4927600" y="676275"/>
          <p14:tracePt t="9706" x="4962525" y="676275"/>
          <p14:tracePt t="9715" x="4986338" y="676275"/>
          <p14:tracePt t="9720" x="5045075" y="676275"/>
          <p14:tracePt t="9725" x="5105400" y="676275"/>
          <p14:tracePt t="9733" x="5211763" y="687388"/>
          <p14:tracePt t="9741" x="5318125" y="722313"/>
          <p14:tracePt t="9747" x="5376863" y="735013"/>
          <p14:tracePt t="9754" x="5484813" y="746125"/>
          <p14:tracePt t="9761" x="5626100" y="793750"/>
          <p14:tracePt t="9770" x="5697538" y="841375"/>
          <p14:tracePt t="9776" x="5838825" y="854075"/>
          <p14:tracePt t="9783" x="5922963" y="876300"/>
          <p14:tracePt t="9790" x="6005513" y="876300"/>
          <p14:tracePt t="9797" x="6099175" y="876300"/>
          <p14:tracePt t="9804" x="6183313" y="876300"/>
          <p14:tracePt t="9811" x="6242050" y="876300"/>
          <p14:tracePt t="9819" x="6324600" y="876300"/>
          <p14:tracePt t="9826" x="6407150" y="876300"/>
          <p14:tracePt t="9832" x="6491288" y="876300"/>
          <p14:tracePt t="9840" x="6526213" y="876300"/>
          <p14:tracePt t="9847" x="6573838" y="876300"/>
          <p14:tracePt t="9854" x="6621463" y="876300"/>
          <p14:tracePt t="9861" x="6632575" y="876300"/>
          <p14:tracePt t="9870" x="6669088" y="876300"/>
          <p14:tracePt t="9877" x="6704013" y="876300"/>
          <p14:tracePt t="9883" x="6715125" y="889000"/>
          <p14:tracePt t="9890" x="6751638" y="889000"/>
          <p14:tracePt t="9897" x="6775450" y="889000"/>
          <p14:tracePt t="9904" x="6799263" y="900113"/>
          <p14:tracePt t="9912" x="6823075" y="900113"/>
          <p14:tracePt t="9920" x="6858000" y="900113"/>
          <p14:tracePt t="9927" x="6869113" y="900113"/>
          <p14:tracePt t="9934" x="6892925" y="900113"/>
          <p14:tracePt t="9940" x="6916738" y="900113"/>
          <p14:tracePt t="9948" x="6929438" y="900113"/>
          <p14:tracePt t="9956" x="6953250" y="900113"/>
          <p14:tracePt t="9969" x="6977063" y="900113"/>
          <p14:tracePt t="9977" x="6988175" y="900113"/>
          <p14:tracePt t="9984" x="7000875" y="900113"/>
          <p14:tracePt t="9991" x="7011988" y="900113"/>
          <p14:tracePt t="9998" x="7035800" y="900113"/>
          <p14:tracePt t="10026" x="7046913" y="900113"/>
          <p14:tracePt t="10034" x="7059613" y="900113"/>
          <p14:tracePt t="10078" x="7035800" y="900113"/>
          <p14:tracePt t="10085" x="7000875" y="889000"/>
          <p14:tracePt t="10092" x="6940550" y="876300"/>
          <p14:tracePt t="10099" x="6858000" y="865188"/>
          <p14:tracePt t="10106" x="6823075" y="865188"/>
          <p14:tracePt t="10113" x="6715125" y="865188"/>
          <p14:tracePt t="10119" x="6608763" y="854075"/>
          <p14:tracePt t="10126" x="6538913" y="854075"/>
          <p14:tracePt t="10133" x="6430963" y="854075"/>
          <p14:tracePt t="10140" x="6348413" y="865188"/>
          <p14:tracePt t="10147" x="6313488" y="876300"/>
          <p14:tracePt t="10154" x="6242050" y="900113"/>
          <p14:tracePt t="10161" x="6218238" y="923925"/>
          <p14:tracePt t="10169" x="6194425" y="936625"/>
          <p14:tracePt t="10177" x="6170613" y="947738"/>
          <p14:tracePt t="10183" x="6170613" y="960438"/>
          <p14:tracePt t="10190" x="6146800" y="960438"/>
          <p14:tracePt t="10198" x="6135688" y="971550"/>
          <p14:tracePt t="10205" x="6135688" y="984250"/>
          <p14:tracePt t="10219" x="6135688" y="995363"/>
          <p14:tracePt t="10227" x="6111875" y="1090613"/>
          <p14:tracePt t="10234" x="6099175" y="1138238"/>
          <p14:tracePt t="10240" x="6088063" y="1208088"/>
          <p14:tracePt t="10248" x="6076950" y="1231900"/>
          <p14:tracePt t="10255" x="6076950" y="1327150"/>
          <p14:tracePt t="10262" x="6076950" y="1481138"/>
          <p14:tracePt t="10269" x="6076950" y="1600200"/>
          <p14:tracePt t="10277" x="6076950" y="1765300"/>
          <p14:tracePt t="10284" x="6076950" y="1849438"/>
          <p14:tracePt t="10290" x="6088063" y="1931988"/>
          <p14:tracePt t="10298" x="6099175" y="1955800"/>
          <p14:tracePt t="10305" x="6122988" y="2038350"/>
          <p14:tracePt t="10312" x="6183313" y="2120900"/>
          <p14:tracePt t="10319" x="6230938" y="2228850"/>
          <p14:tracePt t="10327" x="6276975" y="2335213"/>
          <p14:tracePt t="10335" x="6348413" y="2428875"/>
          <p14:tracePt t="10340" x="6384925" y="2513013"/>
          <p14:tracePt t="10348" x="6443663" y="2606675"/>
          <p14:tracePt t="10355" x="6491288" y="2643188"/>
          <p14:tracePt t="10362" x="6550025" y="2690813"/>
          <p14:tracePt t="10369" x="6561138" y="2725738"/>
          <p14:tracePt t="10377" x="6597650" y="2760663"/>
          <p14:tracePt t="10384" x="6632575" y="2797175"/>
          <p14:tracePt t="10390" x="6669088" y="2844800"/>
          <p14:tracePt t="10398" x="6715125" y="2914650"/>
          <p14:tracePt t="10405" x="6738938" y="2951163"/>
          <p14:tracePt t="10412" x="6786563" y="3046413"/>
          <p14:tracePt t="10419" x="6810375" y="3081338"/>
          <p14:tracePt t="10427" x="6858000" y="3163888"/>
          <p14:tracePt t="10433" x="6869113" y="3187700"/>
          <p14:tracePt t="10440" x="6869113" y="3224213"/>
          <p14:tracePt t="10447" x="6892925" y="3270250"/>
          <p14:tracePt t="10454" x="6916738" y="3294063"/>
          <p14:tracePt t="10462" x="6929438" y="3317875"/>
          <p14:tracePt t="10469" x="6964363" y="3317875"/>
          <p14:tracePt t="10477" x="6988175" y="3354388"/>
          <p14:tracePt t="10483" x="6988175" y="3365500"/>
          <p14:tracePt t="10490" x="7011988" y="3365500"/>
          <p14:tracePt t="10497" x="7035800" y="3378200"/>
          <p14:tracePt t="10504" x="7059613" y="3378200"/>
          <p14:tracePt t="10512" x="7083425" y="3378200"/>
          <p14:tracePt t="10519" x="7107238" y="3389313"/>
          <p14:tracePt t="10527" x="7131050" y="3389313"/>
          <p14:tracePt t="10534" x="7177088" y="3389313"/>
          <p14:tracePt t="10540" x="7213600" y="3389313"/>
          <p14:tracePt t="10548" x="7272338" y="3389313"/>
          <p14:tracePt t="10555" x="7296150" y="3389313"/>
          <p14:tracePt t="10562" x="7367588" y="3389313"/>
          <p14:tracePt t="10568" x="7439025" y="3389313"/>
          <p14:tracePt t="10577" x="7545388" y="3365500"/>
          <p14:tracePt t="10584" x="7686675" y="3354388"/>
          <p14:tracePt t="10591" x="7864475" y="3306763"/>
          <p14:tracePt t="10597" x="7947025" y="3282950"/>
          <p14:tracePt t="10605" x="8089900" y="3224213"/>
          <p14:tracePt t="10612" x="8172450" y="3200400"/>
          <p14:tracePt t="10619" x="8267700" y="3140075"/>
          <p14:tracePt t="10626" x="8374063" y="3092450"/>
          <p14:tracePt t="10634" x="8480425" y="3046413"/>
          <p14:tracePt t="10642" x="8551863" y="3009900"/>
          <p14:tracePt t="10649" x="8610600" y="2986088"/>
          <p14:tracePt t="10656" x="8647113" y="2962275"/>
          <p14:tracePt t="10664" x="8682038" y="2938463"/>
          <p14:tracePt t="10669" x="8716963" y="2892425"/>
          <p14:tracePt t="10677" x="8740775" y="2855913"/>
          <p14:tracePt t="10683" x="8764588" y="2820988"/>
          <p14:tracePt t="10690" x="8788400" y="2749550"/>
          <p14:tracePt t="10697" x="8801100" y="2714625"/>
          <p14:tracePt t="10705" x="8836025" y="2667000"/>
          <p14:tracePt t="10712" x="8847138" y="2595563"/>
          <p14:tracePt t="10719" x="8870950" y="2536825"/>
          <p14:tracePt t="10727" x="8870950" y="2452688"/>
          <p14:tracePt t="10735" x="8870950" y="2346325"/>
          <p14:tracePt t="10740" x="8870950" y="2274888"/>
          <p14:tracePt t="10748" x="8870950" y="2192338"/>
          <p14:tracePt t="10755" x="8870950" y="2097088"/>
          <p14:tracePt t="10762" x="8859838" y="2038350"/>
          <p14:tracePt t="10768" x="8836025" y="1990725"/>
          <p14:tracePt t="10777" x="8801100" y="1919288"/>
          <p14:tracePt t="10786" x="8753475" y="1836738"/>
          <p14:tracePt t="10792" x="8693150" y="1754188"/>
          <p14:tracePt t="10799" x="8647113" y="1706563"/>
          <p14:tracePt t="10806" x="8551863" y="1611313"/>
          <p14:tracePt t="10813" x="8456613" y="1552575"/>
          <p14:tracePt t="10821" x="8350250" y="1481138"/>
          <p14:tracePt t="10828" x="8267700" y="1422400"/>
          <p14:tracePt t="10834" x="8208963" y="1385888"/>
          <p14:tracePt t="10841" x="8101013" y="1292225"/>
          <p14:tracePt t="10847" x="7994650" y="1244600"/>
          <p14:tracePt t="10855" x="7888288" y="1196975"/>
          <p14:tracePt t="10861" x="7770813" y="1149350"/>
          <p14:tracePt t="10868" x="7675563" y="1125538"/>
          <p14:tracePt t="10876" x="7556500" y="1090613"/>
          <p14:tracePt t="10884" x="7473950" y="1077913"/>
          <p14:tracePt t="10891" x="7402513" y="1054100"/>
          <p14:tracePt t="10898" x="7319963" y="1030288"/>
          <p14:tracePt t="10905" x="7224713" y="1019175"/>
          <p14:tracePt t="10912" x="7118350" y="1019175"/>
          <p14:tracePt t="10919" x="7035800" y="1008063"/>
          <p14:tracePt t="10926" x="6977063" y="1008063"/>
          <p14:tracePt t="10936" x="6929438" y="995363"/>
          <p14:tracePt t="10942" x="6905625" y="984250"/>
          <p14:tracePt t="10949" x="6869113" y="984250"/>
          <p14:tracePt t="10957" x="6858000" y="984250"/>
          <p14:tracePt t="10969" x="6834188" y="984250"/>
          <p14:tracePt t="11821" x="6823075" y="984250"/>
          <p14:tracePt t="11913" x="6810375" y="995363"/>
          <p14:tracePt t="11920" x="6799263" y="995363"/>
          <p14:tracePt t="11927" x="6775450" y="995363"/>
          <p14:tracePt t="11934" x="6584950" y="1008063"/>
          <p14:tracePt t="11941" x="6491288" y="1008063"/>
          <p14:tracePt t="11950" x="6265863" y="1008063"/>
          <p14:tracePt t="11957" x="6170613" y="1008063"/>
          <p14:tracePt t="11963" x="6016625" y="1008063"/>
          <p14:tracePt t="11969" x="5745163" y="995363"/>
          <p14:tracePt t="11976" x="5519738" y="995363"/>
          <p14:tracePt t="11983" x="5365750" y="995363"/>
          <p14:tracePt t="11990" x="5246688" y="1008063"/>
          <p14:tracePt t="11998" x="5045075" y="1019175"/>
          <p14:tracePt t="12005" x="4927600" y="1030288"/>
          <p14:tracePt t="12011" x="4725988" y="1066800"/>
          <p14:tracePt t="12019" x="4654550" y="1114425"/>
          <p14:tracePt t="12026" x="4560888" y="1125538"/>
          <p14:tracePt t="12033" x="4524375" y="1138238"/>
          <p14:tracePt t="12042" x="4441825" y="1162050"/>
          <p14:tracePt t="12051" x="4418013" y="1173163"/>
          <p14:tracePt t="12058" x="4383088" y="1185863"/>
          <p14:tracePt t="12063" x="4346575" y="1196975"/>
          <p14:tracePt t="12078" x="4335463" y="1196975"/>
          <p14:tracePt t="12085" x="4322763" y="1196975"/>
          <p14:tracePt t="12090" x="4311650" y="1196975"/>
          <p14:tracePt t="16248" x="4311650" y="1208088"/>
          <p14:tracePt t="17262" x="4298950" y="1208088"/>
          <p14:tracePt t="17277" x="4287838" y="1208088"/>
          <p14:tracePt t="17283" x="4275138" y="1208088"/>
          <p14:tracePt t="17291" x="4264025" y="1208088"/>
          <p14:tracePt t="17298" x="4252913" y="1208088"/>
          <p14:tracePt t="17304" x="4252913" y="1196975"/>
          <p14:tracePt t="17533" x="4205288" y="1196975"/>
          <p14:tracePt t="17540" x="4121150" y="1196975"/>
          <p14:tracePt t="17547" x="4086225" y="1196975"/>
          <p14:tracePt t="17555" x="4014788" y="1196975"/>
          <p14:tracePt t="17562" x="3979863" y="1196975"/>
          <p14:tracePt t="17570" x="3944938" y="1196975"/>
          <p14:tracePt t="17577" x="3908425" y="1196975"/>
          <p14:tracePt t="17583" x="3873500" y="1196975"/>
          <p14:tracePt t="17590" x="3860800" y="1208088"/>
          <p14:tracePt t="17597" x="3813175" y="1208088"/>
          <p14:tracePt t="17605" x="3802063" y="1208088"/>
          <p14:tracePt t="17610" x="3790950" y="1208088"/>
          <p14:tracePt t="17618" x="3778250" y="1208088"/>
          <p14:tracePt t="17625" x="3754438" y="1208088"/>
          <p14:tracePt t="17632" x="3743325" y="1220788"/>
          <p14:tracePt t="17639" x="3730625" y="1231900"/>
          <p14:tracePt t="17646" x="3719513" y="1244600"/>
          <p14:tracePt t="17661" x="3706813" y="1244600"/>
          <p14:tracePt t="17668" x="3695700" y="1255713"/>
          <p14:tracePt t="17675" x="3659188" y="1303338"/>
          <p14:tracePt t="17682" x="3613150" y="1374775"/>
          <p14:tracePt t="17689" x="3565525" y="1457325"/>
          <p14:tracePt t="17696" x="3494088" y="1552575"/>
          <p14:tracePt t="17703" x="3446463" y="1635125"/>
          <p14:tracePt t="17711" x="3422650" y="1671638"/>
          <p14:tracePt t="17719" x="3398838" y="1754188"/>
          <p14:tracePt t="17725" x="3363913" y="1765300"/>
          <p14:tracePt t="17732" x="3352800" y="1801813"/>
          <p14:tracePt t="17739" x="3328988" y="1836738"/>
          <p14:tracePt t="17746" x="3316288" y="1884363"/>
          <p14:tracePt t="17753" x="3305175" y="1908175"/>
          <p14:tracePt t="17761" x="3292475" y="1943100"/>
          <p14:tracePt t="17769" x="3281363" y="1990725"/>
          <p14:tracePt t="17776" x="3281363" y="2027238"/>
          <p14:tracePt t="17782" x="3281363" y="2051050"/>
          <p14:tracePt t="17789" x="3281363" y="2097088"/>
          <p14:tracePt t="17796" x="3257550" y="2133600"/>
          <p14:tracePt t="17803" x="3257550" y="2168525"/>
          <p14:tracePt t="17811" x="3257550" y="2205038"/>
          <p14:tracePt t="17818" x="3257550" y="2239963"/>
          <p14:tracePt t="17824" x="3257550" y="2263775"/>
          <p14:tracePt t="17839" x="3268663" y="2298700"/>
          <p14:tracePt t="17846" x="3281363" y="2322513"/>
          <p14:tracePt t="17853" x="3305175" y="2335213"/>
          <p14:tracePt t="17860" x="3316288" y="2335213"/>
          <p14:tracePt t="17868" x="3363913" y="2346325"/>
          <p14:tracePt t="17875" x="3387725" y="2359025"/>
          <p14:tracePt t="17882" x="3411538" y="2359025"/>
          <p14:tracePt t="17889" x="3446463" y="2370138"/>
          <p14:tracePt t="17896" x="3494088" y="2370138"/>
          <p14:tracePt t="17903" x="3541713" y="2370138"/>
          <p14:tracePt t="17910" x="3600450" y="2370138"/>
          <p14:tracePt t="17918" x="3659188" y="2370138"/>
          <p14:tracePt t="17926" x="3767138" y="2359025"/>
          <p14:tracePt t="17932" x="3908425" y="2322513"/>
          <p14:tracePt t="17939" x="4051300" y="2311400"/>
          <p14:tracePt t="17946" x="4229100" y="2298700"/>
          <p14:tracePt t="17954" x="4311650" y="2263775"/>
          <p14:tracePt t="17960" x="4513263" y="2216150"/>
          <p14:tracePt t="17968" x="4537075" y="2205038"/>
          <p14:tracePt t="17976" x="4583113" y="2192338"/>
          <p14:tracePt t="17981" x="4654550" y="2181225"/>
          <p14:tracePt t="17989" x="4667250" y="2168525"/>
          <p14:tracePt t="17996" x="4691063" y="2157413"/>
          <p14:tracePt t="18003" x="4702175" y="2157413"/>
          <p14:tracePt t="18010" x="4714875" y="2144713"/>
          <p14:tracePt t="18018" x="4725988" y="2109788"/>
          <p14:tracePt t="18033" x="4737100" y="2109788"/>
          <p14:tracePt t="18040" x="4749800" y="2097088"/>
          <p14:tracePt t="18047" x="4749800" y="2085975"/>
          <p14:tracePt t="18053" x="4749800" y="2073275"/>
          <p14:tracePt t="18061" x="4749800" y="2051050"/>
          <p14:tracePt t="18068" x="4749800" y="2014538"/>
          <p14:tracePt t="18082" x="4749800" y="1966913"/>
          <p14:tracePt t="18089" x="4691063" y="1884363"/>
          <p14:tracePt t="18097" x="4643438" y="1812925"/>
          <p14:tracePt t="18103" x="4619625" y="1765300"/>
          <p14:tracePt t="18111" x="4572000" y="1706563"/>
          <p14:tracePt t="18118" x="4537075" y="1671638"/>
          <p14:tracePt t="18125" x="4465638" y="1600200"/>
          <p14:tracePt t="18132" x="4359275" y="1541463"/>
          <p14:tracePt t="18143" x="4229100" y="1457325"/>
          <p14:tracePt t="18145" x="4121150" y="1433513"/>
          <p14:tracePt t="18153" x="4014788" y="1398588"/>
          <p14:tracePt t="18161" x="3908425" y="1374775"/>
          <p14:tracePt t="18168" x="3825875" y="1363663"/>
          <p14:tracePt t="18176" x="3802063" y="1350963"/>
          <p14:tracePt t="18181" x="3706813" y="1350963"/>
          <p14:tracePt t="18189" x="3671888" y="1350963"/>
          <p14:tracePt t="18196" x="3613150" y="1350963"/>
          <p14:tracePt t="18203" x="3576638" y="1350963"/>
          <p14:tracePt t="18211" x="3541713" y="1350963"/>
          <p14:tracePt t="18217" x="3517900" y="1350963"/>
          <p14:tracePt t="18232" x="3494088" y="1350963"/>
          <p14:tracePt t="18239" x="3482975" y="1350963"/>
          <p14:tracePt t="18362" x="3505200" y="1350963"/>
          <p14:tracePt t="18405" x="3529013" y="1398588"/>
          <p14:tracePt t="18411" x="3600450" y="1504950"/>
          <p14:tracePt t="18419" x="3636963" y="1541463"/>
          <p14:tracePt t="18427" x="3636963" y="1576388"/>
          <p14:tracePt t="18433" x="3671888" y="1658938"/>
          <p14:tracePt t="18440" x="3683000" y="1682750"/>
          <p14:tracePt t="18447" x="3706813" y="1765300"/>
          <p14:tracePt t="18454" x="3778250" y="1860550"/>
          <p14:tracePt t="18461" x="3825875" y="1943100"/>
          <p14:tracePt t="18469" x="3921125" y="2073275"/>
          <p14:tracePt t="18476" x="3979863" y="2157413"/>
          <p14:tracePt t="18484" x="4038600" y="2251075"/>
          <p14:tracePt t="18490" x="4133850" y="2346325"/>
          <p14:tracePt t="18497" x="4216400" y="2382838"/>
          <p14:tracePt t="18504" x="4287838" y="2428875"/>
          <p14:tracePt t="18511" x="4359275" y="2489200"/>
          <p14:tracePt t="18519" x="4418013" y="2560638"/>
          <p14:tracePt t="18524" x="4452938" y="2582863"/>
          <p14:tracePt t="18532" x="4524375" y="2701925"/>
          <p14:tracePt t="18539" x="4548188" y="2725738"/>
          <p14:tracePt t="18546" x="4560888" y="2773363"/>
          <p14:tracePt t="18553" x="4572000" y="2808288"/>
          <p14:tracePt t="18559" x="4572000" y="2832100"/>
          <p14:tracePt t="18575" x="4572000" y="2844800"/>
          <p14:tracePt t="18582" x="4572000" y="2855913"/>
          <p14:tracePt t="18589" x="4572000" y="2868613"/>
          <p14:tracePt t="18603" x="4572000" y="2879725"/>
          <p14:tracePt t="18625" x="4572000" y="2892425"/>
          <p14:tracePt t="18676" x="4583113" y="2892425"/>
          <p14:tracePt t="18684" x="4583113" y="2903538"/>
          <p14:tracePt t="18690" x="4583113" y="2914650"/>
          <p14:tracePt t="18696" x="4583113" y="2927350"/>
          <p14:tracePt t="18710" x="4583113" y="2938463"/>
          <p14:tracePt t="18717" x="4583113" y="2951163"/>
          <p14:tracePt t="18725" x="4583113" y="2962275"/>
          <p14:tracePt t="18739" x="4583113" y="2974975"/>
          <p14:tracePt t="18760" x="4583113" y="2986088"/>
          <p14:tracePt t="18826" x="4583113" y="2998788"/>
          <p14:tracePt t="18926" x="4572000" y="2998788"/>
          <p14:tracePt t="18934" x="4560888" y="2998788"/>
          <p14:tracePt t="18940" x="4524375" y="2998788"/>
          <p14:tracePt t="18947" x="4476750" y="2998788"/>
          <p14:tracePt t="18955" x="4418013" y="2986088"/>
          <p14:tracePt t="18961" x="4311650" y="2986088"/>
          <p14:tracePt t="18969" x="4216400" y="2986088"/>
          <p14:tracePt t="18976" x="4110038" y="2998788"/>
          <p14:tracePt t="18984" x="4014788" y="2998788"/>
          <p14:tracePt t="18989" x="3908425" y="3022600"/>
          <p14:tracePt t="18997" x="3873500" y="3033713"/>
          <p14:tracePt t="19003" x="3790950" y="3046413"/>
          <p14:tracePt t="19010" x="3754438" y="3070225"/>
          <p14:tracePt t="19017" x="3671888" y="3092450"/>
          <p14:tracePt t="19026" x="3648075" y="3105150"/>
          <p14:tracePt t="19032" x="3624263" y="3116263"/>
          <p14:tracePt t="19039" x="3600450" y="3116263"/>
          <p14:tracePt t="19046" x="3576638" y="3128963"/>
          <p14:tracePt t="19052" x="3576638" y="3140075"/>
          <p14:tracePt t="19060" x="3565525" y="3152775"/>
          <p14:tracePt t="19067" x="3565525" y="3163888"/>
          <p14:tracePt t="19074" x="3565525" y="3176588"/>
          <p14:tracePt t="19083" x="3565525" y="3200400"/>
          <p14:tracePt t="19088" x="3565525" y="3282950"/>
          <p14:tracePt t="19096" x="3565525" y="3341688"/>
          <p14:tracePt t="19107" x="3576638" y="3378200"/>
          <p14:tracePt t="19110" x="3613150" y="3471863"/>
          <p14:tracePt t="19117" x="3648075" y="3556000"/>
          <p14:tracePt t="19124" x="3671888" y="3590925"/>
          <p14:tracePt t="19132" x="3706813" y="3625850"/>
          <p14:tracePt t="19139" x="3754438" y="3673475"/>
          <p14:tracePt t="19146" x="3790950" y="3697288"/>
          <p14:tracePt t="19153" x="3825875" y="3721100"/>
          <p14:tracePt t="19160" x="3873500" y="3744913"/>
          <p14:tracePt t="19167" x="3921125" y="3792538"/>
          <p14:tracePt t="19174" x="4003675" y="3827463"/>
          <p14:tracePt t="19182" x="4086225" y="3827463"/>
          <p14:tracePt t="19189" x="4229100" y="3827463"/>
          <p14:tracePt t="19196" x="4322763" y="3827463"/>
          <p14:tracePt t="19202" x="4465638" y="3803650"/>
          <p14:tracePt t="19210" x="4513263" y="3779838"/>
          <p14:tracePt t="19217" x="4606925" y="3733800"/>
          <p14:tracePt t="19224" x="4667250" y="3709988"/>
          <p14:tracePt t="19232" x="4760913" y="3662363"/>
          <p14:tracePt t="19240" x="4868863" y="3602038"/>
          <p14:tracePt t="19246" x="4938713" y="3567113"/>
          <p14:tracePt t="19253" x="5022850" y="3508375"/>
          <p14:tracePt t="19260" x="5081588" y="3413125"/>
          <p14:tracePt t="19267" x="5105400" y="3365500"/>
          <p14:tracePt t="19274" x="5164138" y="3282950"/>
          <p14:tracePt t="19282" x="5176838" y="3248025"/>
          <p14:tracePt t="19290" x="5187950" y="3163888"/>
          <p14:tracePt t="19296" x="5187950" y="3128963"/>
          <p14:tracePt t="19303" x="5187950" y="3070225"/>
          <p14:tracePt t="19310" x="5176838" y="3022600"/>
          <p14:tracePt t="19317" x="5164138" y="2998788"/>
          <p14:tracePt t="19324" x="5129213" y="2951163"/>
          <p14:tracePt t="19332" x="5105400" y="2927350"/>
          <p14:tracePt t="19340" x="5081588" y="2903538"/>
          <p14:tracePt t="19346" x="5010150" y="2832100"/>
          <p14:tracePt t="19352" x="4938713" y="2808288"/>
          <p14:tracePt t="19360" x="4856163" y="2773363"/>
          <p14:tracePt t="19367" x="4821238" y="2749550"/>
          <p14:tracePt t="19374" x="4725988" y="2690813"/>
          <p14:tracePt t="19381" x="4691063" y="2678113"/>
          <p14:tracePt t="19388" x="4667250" y="2654300"/>
          <p14:tracePt t="19395" x="4583113" y="2643188"/>
          <p14:tracePt t="19403" x="4560888" y="2643188"/>
          <p14:tracePt t="19410" x="4537075" y="2643188"/>
          <p14:tracePt t="19417" x="4500563" y="2643188"/>
          <p14:tracePt t="19432" x="4489450" y="2643188"/>
          <p14:tracePt t="19668" x="4524375" y="2547938"/>
          <p14:tracePt t="19676" x="4548188" y="2452688"/>
          <p14:tracePt t="19681" x="4630738" y="2370138"/>
          <p14:tracePt t="19689" x="4714875" y="2181225"/>
          <p14:tracePt t="19696" x="4773613" y="2097088"/>
          <p14:tracePt t="19703" x="4832350" y="1990725"/>
          <p14:tracePt t="19710" x="4927600" y="1860550"/>
          <p14:tracePt t="19717" x="4975225" y="1682750"/>
          <p14:tracePt t="19724" x="5057775" y="1493838"/>
          <p14:tracePt t="19731" x="5140325" y="1208088"/>
          <p14:tracePt t="19739" x="5153025" y="1066800"/>
          <p14:tracePt t="19747" x="5246688" y="793750"/>
          <p14:tracePt t="19753" x="5283200" y="533400"/>
          <p14:tracePt t="19760" x="5283200" y="355600"/>
          <p14:tracePt t="19767" x="5318125" y="82550"/>
          <p14:tracePt t="25389" x="7734300" y="95250"/>
          <p14:tracePt t="25396" x="7639050" y="188913"/>
          <p14:tracePt t="25403" x="7439025" y="498475"/>
          <p14:tracePt t="25410" x="7237413" y="782638"/>
          <p14:tracePt t="25415" x="7011988" y="1077913"/>
          <p14:tracePt t="25422" x="6905625" y="1185863"/>
          <p14:tracePt t="25430" x="6775450" y="1279525"/>
          <p14:tracePt t="25437" x="6692900" y="1374775"/>
          <p14:tracePt t="25444" x="6621463" y="1504950"/>
          <p14:tracePt t="25452" x="6584950" y="1563688"/>
          <p14:tracePt t="25459" x="6561138" y="1658938"/>
          <p14:tracePt t="25466" x="6550025" y="1682750"/>
          <p14:tracePt t="25473" x="6538913" y="1730375"/>
          <p14:tracePt t="25480" x="6526213" y="1754188"/>
          <p14:tracePt t="25487" x="6515100" y="1765300"/>
          <p14:tracePt t="25503" x="6515100" y="1778000"/>
          <p14:tracePt t="25509" x="6515100" y="1789113"/>
          <p14:tracePt t="25515" x="6515100" y="1801813"/>
          <p14:tracePt t="25532" x="6515100" y="1825625"/>
          <p14:tracePt t="25553" x="6515100" y="1836738"/>
          <p14:tracePt t="25561" x="6515100" y="1849438"/>
          <p14:tracePt t="25570" x="6502400" y="1860550"/>
          <p14:tracePt t="25580" x="6502400" y="1873250"/>
          <p14:tracePt t="25587" x="6491288" y="1884363"/>
          <p14:tracePt t="25602" x="6491288" y="1908175"/>
          <p14:tracePt t="25609" x="6491288" y="1919288"/>
          <p14:tracePt t="25623" x="6491288" y="1931988"/>
          <p14:tracePt t="25630" x="6491288" y="1955800"/>
          <p14:tracePt t="25637" x="6491288" y="1966913"/>
          <p14:tracePt t="25644" x="6491288" y="2014538"/>
          <p14:tracePt t="25651" x="6502400" y="2097088"/>
          <p14:tracePt t="25659" x="6550025" y="2205038"/>
          <p14:tracePt t="25666" x="6561138" y="2287588"/>
          <p14:tracePt t="25673" x="6573838" y="2370138"/>
          <p14:tracePt t="25680" x="6597650" y="2452688"/>
          <p14:tracePt t="25687" x="6597650" y="2489200"/>
          <p14:tracePt t="25694" x="6597650" y="2513013"/>
          <p14:tracePt t="25702" x="6608763" y="2536825"/>
          <p14:tracePt t="25708" x="6621463" y="2582863"/>
          <p14:tracePt t="25716" x="6632575" y="2619375"/>
          <p14:tracePt t="25722" x="6656388" y="2654300"/>
          <p14:tracePt t="25730" x="6669088" y="2690813"/>
          <p14:tracePt t="25737" x="6680200" y="2725738"/>
          <p14:tracePt t="25744" x="6692900" y="2760663"/>
          <p14:tracePt t="25751" x="6692900" y="2832100"/>
          <p14:tracePt t="25759" x="6692900" y="2868613"/>
          <p14:tracePt t="25767" x="6704013" y="2914650"/>
          <p14:tracePt t="25773" x="6727825" y="2974975"/>
          <p14:tracePt t="25780" x="6751638" y="3022600"/>
          <p14:tracePt t="25787" x="6786563" y="3057525"/>
          <p14:tracePt t="25794" x="6810375" y="3092450"/>
          <p14:tracePt t="25801" x="6834188" y="3128963"/>
          <p14:tracePt t="25809" x="6869113" y="3163888"/>
          <p14:tracePt t="25817" x="6892925" y="3187700"/>
          <p14:tracePt t="25823" x="6916738" y="3224213"/>
          <p14:tracePt t="25830" x="6940550" y="3235325"/>
          <p14:tracePt t="25838" x="6977063" y="3282950"/>
          <p14:tracePt t="25844" x="7011988" y="3317875"/>
          <p14:tracePt t="25851" x="7035800" y="3354388"/>
          <p14:tracePt t="25859" x="7059613" y="3389313"/>
          <p14:tracePt t="25866" x="7083425" y="3413125"/>
          <p14:tracePt t="25873" x="7107238" y="3436938"/>
          <p14:tracePt t="25880" x="7131050" y="3448050"/>
          <p14:tracePt t="25887" x="7154863" y="3460750"/>
          <p14:tracePt t="25894" x="7177088" y="3471863"/>
          <p14:tracePt t="25901" x="7189788" y="3471863"/>
          <p14:tracePt t="25909" x="7248525" y="3471863"/>
          <p14:tracePt t="25917" x="7319963" y="3471863"/>
          <p14:tracePt t="25923" x="7426325" y="3425825"/>
          <p14:tracePt t="25930" x="7569200" y="3365500"/>
          <p14:tracePt t="25938" x="7675563" y="3306763"/>
          <p14:tracePt t="25944" x="7805738" y="3224213"/>
          <p14:tracePt t="25951" x="7888288" y="3140075"/>
          <p14:tracePt t="25961" x="7983538" y="3081338"/>
          <p14:tracePt t="25969" x="8066088" y="3046413"/>
          <p14:tracePt t="25975" x="8208963" y="2962275"/>
          <p14:tracePt t="25981" x="8302625" y="2914650"/>
          <p14:tracePt t="25989" x="8385175" y="2844800"/>
          <p14:tracePt t="25996" x="8456613" y="2820988"/>
          <p14:tracePt t="26004" x="8516938" y="2760663"/>
          <p14:tracePt t="26011" x="8539163" y="2714625"/>
          <p14:tracePt t="26018" x="8551863" y="2690813"/>
          <p14:tracePt t="26024" x="8575675" y="2667000"/>
          <p14:tracePt t="26029" x="8586788" y="2643188"/>
          <p14:tracePt t="26036" x="8599488" y="2595563"/>
          <p14:tracePt t="26043" x="8610600" y="2547938"/>
          <p14:tracePt t="26051" x="8623300" y="2513013"/>
          <p14:tracePt t="26058" x="8623300" y="2452688"/>
          <p14:tracePt t="26066" x="8623300" y="2428875"/>
          <p14:tracePt t="26073" x="8623300" y="2382838"/>
          <p14:tracePt t="26079" x="8623300" y="2335213"/>
          <p14:tracePt t="26086" x="8634413" y="2263775"/>
          <p14:tracePt t="26094" x="8634413" y="2181225"/>
          <p14:tracePt t="26101" x="8647113" y="2097088"/>
          <p14:tracePt t="26109" x="8647113" y="2051050"/>
          <p14:tracePt t="26116" x="8658225" y="1990725"/>
          <p14:tracePt t="26123" x="8658225" y="1955800"/>
          <p14:tracePt t="26130" x="8658225" y="1943100"/>
          <p14:tracePt t="26137" x="8658225" y="1919288"/>
          <p14:tracePt t="26145" x="8658225" y="1908175"/>
          <p14:tracePt t="26151" x="8658225" y="1884363"/>
          <p14:tracePt t="26166" x="8670925" y="1860550"/>
          <p14:tracePt t="26188" x="8670925" y="1849438"/>
          <p14:tracePt t="26239" x="8670925" y="1836738"/>
          <p14:tracePt t="26247" x="8670925" y="1825625"/>
          <p14:tracePt t="26253" x="8658225" y="1789113"/>
          <p14:tracePt t="26260" x="8658225" y="1778000"/>
          <p14:tracePt t="26267" x="8647113" y="1765300"/>
          <p14:tracePt t="26275" x="8634413" y="1741488"/>
          <p14:tracePt t="26281" x="8623300" y="1730375"/>
          <p14:tracePt t="26288" x="8623300" y="1717675"/>
          <p14:tracePt t="26294" x="8610600" y="1717675"/>
          <p14:tracePt t="26316" x="8610600" y="1695450"/>
          <p14:tracePt t="26337" x="8599488" y="1695450"/>
          <p14:tracePt t="26367" x="8599488" y="1682750"/>
          <p14:tracePt t="26846" x="8528050" y="1611313"/>
          <p14:tracePt t="26852" x="8385175" y="1422400"/>
          <p14:tracePt t="26860" x="8291513" y="1327150"/>
          <p14:tracePt t="26867" x="8066088" y="1162050"/>
          <p14:tracePt t="26875" x="7935913" y="1054100"/>
          <p14:tracePt t="26882" x="7699375" y="841375"/>
          <p14:tracePt t="26889" x="7604125" y="735013"/>
          <p14:tracePt t="26896" x="7462838" y="581025"/>
          <p14:tracePt t="26903" x="7331075" y="474663"/>
          <p14:tracePt t="26909" x="7154863" y="331788"/>
          <p14:tracePt t="26917" x="7035800" y="236538"/>
          <p14:tracePt t="26924" x="6858000" y="106363"/>
          <p14:tracePt t="26931" x="6786563" y="111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Data Used</a:t>
            </a:r>
            <a:endParaRPr dirty="0">
              <a:solidFill>
                <a:srgbClr val="FF0000"/>
              </a:solidFill>
              <a:latin typeface="Montserrat"/>
              <a:ea typeface="Montserrat"/>
              <a:cs typeface="Montserrat"/>
              <a:sym typeface="Montserrat"/>
            </a:endParaRPr>
          </a:p>
        </p:txBody>
      </p:sp>
      <p:sp>
        <p:nvSpPr>
          <p:cNvPr id="104" name="Google Shape;104;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Merriweather"/>
                <a:ea typeface="Merriweather"/>
                <a:cs typeface="Merriweather"/>
                <a:sym typeface="Merriweather"/>
              </a:rPr>
              <a:t>MIMIC-III (Medical Information Mart for Intensive Care) datasets</a:t>
            </a:r>
            <a:endParaRPr dirty="0">
              <a:latin typeface="Merriweather"/>
              <a:ea typeface="Merriweather"/>
              <a:cs typeface="Merriweather"/>
              <a:sym typeface="Merriweather"/>
            </a:endParaRPr>
          </a:p>
          <a:p>
            <a:pPr marL="0" lvl="0" indent="0" algn="l" rtl="0">
              <a:spcBef>
                <a:spcPts val="1200"/>
              </a:spcBef>
              <a:spcAft>
                <a:spcPts val="0"/>
              </a:spcAft>
              <a:buNone/>
            </a:pPr>
            <a:r>
              <a:rPr lang="en" dirty="0">
                <a:solidFill>
                  <a:schemeClr val="accent1"/>
                </a:solidFill>
                <a:latin typeface="Merriweather"/>
                <a:ea typeface="Merriweather"/>
                <a:cs typeface="Merriweather"/>
                <a:sym typeface="Merriweather"/>
              </a:rPr>
              <a:t>DIAGNOSES_ICD.csv</a:t>
            </a:r>
            <a:r>
              <a:rPr lang="en" dirty="0">
                <a:latin typeface="Merriweather"/>
                <a:ea typeface="Merriweather"/>
                <a:cs typeface="Merriweather"/>
                <a:sym typeface="Merriweather"/>
              </a:rPr>
              <a:t>			</a:t>
            </a:r>
            <a:r>
              <a:rPr lang="en" b="1" dirty="0">
                <a:solidFill>
                  <a:schemeClr val="accent4"/>
                </a:solidFill>
                <a:latin typeface="Merriweather"/>
                <a:ea typeface="Merriweather"/>
                <a:cs typeface="Merriweather"/>
                <a:sym typeface="Merriweather"/>
              </a:rPr>
              <a:t>NOTEEVENTS.csv</a:t>
            </a:r>
          </a:p>
          <a:p>
            <a:pPr marL="0" lvl="0" indent="0" algn="l" rtl="0">
              <a:spcBef>
                <a:spcPts val="1200"/>
              </a:spcBef>
              <a:spcAft>
                <a:spcPts val="0"/>
              </a:spcAft>
              <a:buNone/>
            </a:pPr>
            <a:r>
              <a:rPr lang="en" sz="1150" b="1" dirty="0">
                <a:solidFill>
                  <a:schemeClr val="accent1"/>
                </a:solidFill>
                <a:latin typeface="Merriweather"/>
                <a:ea typeface="Merriweather"/>
                <a:cs typeface="Merriweather"/>
                <a:sym typeface="Merriweather"/>
              </a:rPr>
              <a:t>ICD-9 Codes per hospital admission			</a:t>
            </a:r>
            <a:r>
              <a:rPr lang="en" sz="1150" b="1" dirty="0">
                <a:solidFill>
                  <a:schemeClr val="accent4"/>
                </a:solidFill>
                <a:latin typeface="Merriweather"/>
                <a:ea typeface="Merriweather"/>
                <a:cs typeface="Merriweather"/>
                <a:sym typeface="Merriweather"/>
              </a:rPr>
              <a:t>Discharge Summary Report per hospital admission</a:t>
            </a:r>
            <a:endParaRPr sz="1150" b="1" dirty="0">
              <a:solidFill>
                <a:schemeClr val="accent4"/>
              </a:solidFill>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1200"/>
              </a:spcAft>
              <a:buNone/>
            </a:pPr>
            <a:endParaRPr dirty="0">
              <a:latin typeface="Merriweather"/>
              <a:ea typeface="Merriweather"/>
              <a:cs typeface="Merriweather"/>
              <a:sym typeface="Merriweather"/>
            </a:endParaRPr>
          </a:p>
        </p:txBody>
      </p:sp>
      <p:graphicFrame>
        <p:nvGraphicFramePr>
          <p:cNvPr id="105" name="Google Shape;105;p20"/>
          <p:cNvGraphicFramePr/>
          <p:nvPr>
            <p:extLst>
              <p:ext uri="{D42A27DB-BD31-4B8C-83A1-F6EECF244321}">
                <p14:modId xmlns:p14="http://schemas.microsoft.com/office/powerpoint/2010/main" val="3682352093"/>
              </p:ext>
            </p:extLst>
          </p:nvPr>
        </p:nvGraphicFramePr>
        <p:xfrm>
          <a:off x="445600" y="2769550"/>
          <a:ext cx="3295650" cy="2224920"/>
        </p:xfrm>
        <a:graphic>
          <a:graphicData uri="http://schemas.openxmlformats.org/drawingml/2006/table">
            <a:tbl>
              <a:tblPr>
                <a:noFill/>
                <a:tableStyleId>{B94A55DC-41C2-44EE-A03E-82237FAB1362}</a:tableStyleId>
              </a:tblPr>
              <a:tblGrid>
                <a:gridCol w="2575900">
                  <a:extLst>
                    <a:ext uri="{9D8B030D-6E8A-4147-A177-3AD203B41FA5}">
                      <a16:colId xmlns:a16="http://schemas.microsoft.com/office/drawing/2014/main" val="20000"/>
                    </a:ext>
                  </a:extLst>
                </a:gridCol>
                <a:gridCol w="7197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Total # codes</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6984</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Avg. #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11</a:t>
                      </a:r>
                      <a:endParaRPr>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Max # of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39</a:t>
                      </a:r>
                      <a:endParaRPr>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Min # of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1</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3"/>
                  </a:ext>
                </a:extLst>
              </a:tr>
            </a:tbl>
          </a:graphicData>
        </a:graphic>
      </p:graphicFrame>
      <p:graphicFrame>
        <p:nvGraphicFramePr>
          <p:cNvPr id="106" name="Google Shape;106;p20"/>
          <p:cNvGraphicFramePr/>
          <p:nvPr>
            <p:extLst>
              <p:ext uri="{D42A27DB-BD31-4B8C-83A1-F6EECF244321}">
                <p14:modId xmlns:p14="http://schemas.microsoft.com/office/powerpoint/2010/main" val="3042637222"/>
              </p:ext>
            </p:extLst>
          </p:nvPr>
        </p:nvGraphicFramePr>
        <p:xfrm>
          <a:off x="5033325" y="2769550"/>
          <a:ext cx="3400025" cy="2224920"/>
        </p:xfrm>
        <a:graphic>
          <a:graphicData uri="http://schemas.openxmlformats.org/drawingml/2006/table">
            <a:tbl>
              <a:tblPr>
                <a:noFill/>
                <a:tableStyleId>{B94A55DC-41C2-44EE-A03E-82237FAB1362}</a:tableStyleId>
              </a:tblPr>
              <a:tblGrid>
                <a:gridCol w="2702625">
                  <a:extLst>
                    <a:ext uri="{9D8B030D-6E8A-4147-A177-3AD203B41FA5}">
                      <a16:colId xmlns:a16="http://schemas.microsoft.com/office/drawing/2014/main" val="20000"/>
                    </a:ext>
                  </a:extLst>
                </a:gridCol>
                <a:gridCol w="6974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Total #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52691</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Avg. #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1524</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Max # of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7980</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Min # of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9</a:t>
                      </a:r>
                      <a:endParaRPr dirty="0">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3"/>
                  </a:ext>
                </a:extLst>
              </a:tr>
            </a:tbl>
          </a:graphicData>
        </a:graphic>
      </p:graphicFrame>
      <p:cxnSp>
        <p:nvCxnSpPr>
          <p:cNvPr id="107" name="Google Shape;107;p20"/>
          <p:cNvCxnSpPr>
            <a:cxnSpLocks/>
          </p:cNvCxnSpPr>
          <p:nvPr/>
        </p:nvCxnSpPr>
        <p:spPr>
          <a:xfrm>
            <a:off x="4569525" y="1739590"/>
            <a:ext cx="0" cy="3284585"/>
          </a:xfrm>
          <a:prstGeom prst="straightConnector1">
            <a:avLst/>
          </a:prstGeom>
          <a:noFill/>
          <a:ln w="9525" cap="flat" cmpd="sng">
            <a:solidFill>
              <a:schemeClr val="dk1"/>
            </a:solidFill>
            <a:prstDash val="solid"/>
            <a:round/>
            <a:headEnd type="none" w="med" len="med"/>
            <a:tailEnd type="none" w="med" len="med"/>
          </a:ln>
        </p:spPr>
      </p:cxnSp>
      <p:pic>
        <p:nvPicPr>
          <p:cNvPr id="3" name="Audio 2">
            <a:hlinkClick r:id="" action="ppaction://media"/>
            <a:extLst>
              <a:ext uri="{FF2B5EF4-FFF2-40B4-BE49-F238E27FC236}">
                <a16:creationId xmlns:a16="http://schemas.microsoft.com/office/drawing/2014/main" id="{327E41EA-B75F-CBE1-94AB-01F25F132CD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10352"/>
    </mc:Choice>
    <mc:Fallback>
      <p:transition spd="slow" advTm="10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Methodology Used in Reproduction Project</a:t>
            </a:r>
            <a:endParaRPr dirty="0">
              <a:solidFill>
                <a:srgbClr val="FF0000"/>
              </a:solidFill>
              <a:latin typeface="Montserrat"/>
              <a:ea typeface="Montserrat"/>
              <a:cs typeface="Montserrat"/>
              <a:sym typeface="Montserrat"/>
            </a:endParaRPr>
          </a:p>
        </p:txBody>
      </p:sp>
      <p:sp>
        <p:nvSpPr>
          <p:cNvPr id="113" name="Google Shape;113;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Maintain the quality and quantity of data, to ensure that some important features are not dropped due to any data loss.</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Do not alter the main parameters of the model (as proposed by authors) like word/document embedding lengths, kernel sizes, count of activation units, number of layers, etc.</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Vary the </a:t>
            </a:r>
            <a:r>
              <a:rPr lang="en" u="sng">
                <a:latin typeface="Montserrat"/>
                <a:ea typeface="Montserrat"/>
                <a:cs typeface="Montserrat"/>
                <a:sym typeface="Montserrat"/>
              </a:rPr>
              <a:t>hyperparameters</a:t>
            </a:r>
            <a:r>
              <a:rPr lang="en">
                <a:latin typeface="Montserrat"/>
                <a:ea typeface="Montserrat"/>
                <a:cs typeface="Montserrat"/>
                <a:sym typeface="Montserrat"/>
              </a:rPr>
              <a:t>: dropout rate, and classification threshold to achieve the desired performance level.</a:t>
            </a: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1321</TotalTime>
  <Words>1686</Words>
  <Application>Microsoft Office PowerPoint</Application>
  <PresentationFormat>On-screen Show (16:9)</PresentationFormat>
  <Paragraphs>213</Paragraphs>
  <Slides>16</Slides>
  <Notes>16</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Arial</vt:lpstr>
      <vt:lpstr>Merriweather</vt:lpstr>
      <vt:lpstr>Montserrat</vt:lpstr>
      <vt:lpstr>Simple Dark</vt:lpstr>
      <vt:lpstr>CS598 - DL4H Project, Spring 23</vt:lpstr>
      <vt:lpstr>Original Paper</vt:lpstr>
      <vt:lpstr>Motivation</vt:lpstr>
      <vt:lpstr>Authors’ Approach</vt:lpstr>
      <vt:lpstr>Claims Made by Authors</vt:lpstr>
      <vt:lpstr>Claims Made by Authors</vt:lpstr>
      <vt:lpstr>Architecture</vt:lpstr>
      <vt:lpstr>Data Used</vt:lpstr>
      <vt:lpstr>Methodology Used in Reproduction Project</vt:lpstr>
      <vt:lpstr>Results</vt:lpstr>
      <vt:lpstr>Results</vt:lpstr>
      <vt:lpstr>Additional Experiments</vt:lpstr>
      <vt:lpstr>Architecture of Alternate model</vt:lpstr>
      <vt:lpstr>Results of Additional Model</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CS598 - DL4H, Spring 23</dc:title>
  <dc:creator>manu vinod shesha</dc:creator>
  <cp:lastModifiedBy>Vinod Shesha, Manu</cp:lastModifiedBy>
  <cp:revision>8</cp:revision>
  <dcterms:modified xsi:type="dcterms:W3CDTF">2023-05-07T17:15:58Z</dcterms:modified>
</cp:coreProperties>
</file>